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37E4-11F4-49DA-9C74-276A42A43A68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61BD7-2A54-4C65-8565-AE51CFAB6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59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61BD7-2A54-4C65-8565-AE51CFAB6D9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9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50532"/>
            <a:ext cx="878497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 Tj" pitchFamily="18" charset="-52"/>
              </a:rPr>
              <a:t>КУМИТАИ ЗАБОН ВА ИСТИЛО</a:t>
            </a:r>
            <a:r>
              <a:rPr lang="tg-Cyrl-TJ" sz="2000" b="1" dirty="0">
                <a:solidFill>
                  <a:srgbClr val="002060"/>
                </a:solidFill>
                <a:latin typeface="Times New Roman Tj" pitchFamily="18" charset="-52"/>
              </a:rPr>
              <a:t>ҲОТИ НАЗДИ ҲУКУМАТИ ҶУМҲУРИИ ТОҶИКИСТОН</a:t>
            </a:r>
            <a:endParaRPr lang="ru-RU" sz="2000" b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2000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1400" b="1" dirty="0">
              <a:solidFill>
                <a:srgbClr val="FF0000"/>
              </a:solidFill>
              <a:latin typeface="Times New Roman Tj" pitchFamily="18" charset="-52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 Tj" pitchFamily="18" charset="-52"/>
              </a:rPr>
              <a:t> </a:t>
            </a:r>
          </a:p>
          <a:p>
            <a:pPr algn="ctr"/>
            <a:endParaRPr lang="ru-RU" sz="4400" b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 Tj" pitchFamily="18" charset="-52"/>
              </a:rPr>
              <a:t>М И З И   М У Д А В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 Tj" pitchFamily="18" charset="-52"/>
              </a:rPr>
              <a:t>В</a:t>
            </a:r>
            <a:r>
              <a:rPr lang="ru-RU" sz="3200" b="1" dirty="0" smtClean="0">
                <a:solidFill>
                  <a:srgbClr val="002060"/>
                </a:solidFill>
                <a:latin typeface="Times New Roman Tj" pitchFamily="18" charset="-52"/>
              </a:rPr>
              <a:t> А Р</a:t>
            </a:r>
          </a:p>
          <a:p>
            <a:pPr algn="ctr">
              <a:lnSpc>
                <a:spcPct val="150000"/>
              </a:lnSpc>
            </a:pPr>
            <a:r>
              <a:rPr lang="tg-Cyrl-TJ" sz="2000" b="1" dirty="0">
                <a:solidFill>
                  <a:srgbClr val="002060"/>
                </a:solidFill>
                <a:latin typeface="Times New Roman Tj" pitchFamily="18" charset="-52"/>
              </a:rPr>
              <a:t>БАХШИДА БА РӮЗИ ПАРЧАМИ ДАВЛАТИИ ҶУМҲУРИИ ТОҶИКИСТОН </a:t>
            </a:r>
            <a:r>
              <a:rPr lang="tg-Cyrl-TJ" sz="2000" b="1" dirty="0" smtClean="0">
                <a:solidFill>
                  <a:srgbClr val="002060"/>
                </a:solidFill>
                <a:latin typeface="Times New Roman Tj" pitchFamily="18" charset="-52"/>
              </a:rPr>
              <a:t>ТАҲТИ </a:t>
            </a:r>
            <a:r>
              <a:rPr lang="tg-Cyrl-TJ" sz="2000" b="1" dirty="0">
                <a:solidFill>
                  <a:srgbClr val="002060"/>
                </a:solidFill>
                <a:latin typeface="Times New Roman Tj" pitchFamily="18" charset="-52"/>
              </a:rPr>
              <a:t>УНВОНИ «</a:t>
            </a:r>
            <a:r>
              <a:rPr lang="tg-Cyrl-TJ" sz="2000" b="1" dirty="0" smtClean="0">
                <a:solidFill>
                  <a:srgbClr val="002060"/>
                </a:solidFill>
                <a:latin typeface="Times New Roman Tj" pitchFamily="18" charset="-52"/>
              </a:rPr>
              <a:t>ПАРЧАМ РАМЗИ ИСТИҚЛОЛИ ДАВЛАТИИ ҶУМҲУРИИ ТОҶИКИСТОН»</a:t>
            </a:r>
            <a:endParaRPr lang="ru-RU" sz="2000" b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 Tj" pitchFamily="18" charset="-52"/>
              </a:rPr>
              <a:t>(21.11.2025)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9"/>
          <a:stretch/>
        </p:blipFill>
        <p:spPr bwMode="auto">
          <a:xfrm>
            <a:off x="2627784" y="1444561"/>
            <a:ext cx="3456384" cy="203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2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1580" y="3236520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Парчами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миллӣ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мояи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ифтихори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ҳар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як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шаҳрванди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Тоҷикистони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соҳибистиқлол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ифодагари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иттиҳоду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сарҷамъӣ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нангу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номус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ватандӯстиву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ватанпарастӣ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ва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ҳувияти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миллии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мардуми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фарҳангии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мо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буда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мақсаду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мароми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созандаи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тоҷиконро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дар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ҷилои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рангҳои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худ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инъикос</a:t>
            </a:r>
            <a:r>
              <a:rPr lang="ru-RU" sz="2400" b="1" dirty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 Tj" pitchFamily="18" charset="-52"/>
              </a:rPr>
              <a:t>намудааст</a:t>
            </a:r>
            <a:r>
              <a:rPr lang="ru-RU" sz="2400" b="1" dirty="0" smtClean="0">
                <a:solidFill>
                  <a:srgbClr val="002060"/>
                </a:solidFill>
                <a:latin typeface="Times New Roman Tj" pitchFamily="18" charset="-52"/>
              </a:rPr>
              <a:t>. </a:t>
            </a:r>
          </a:p>
          <a:p>
            <a:pPr algn="r"/>
            <a:r>
              <a:rPr lang="ru-RU" sz="2400" b="1" dirty="0" err="1" smtClean="0">
                <a:solidFill>
                  <a:srgbClr val="002060"/>
                </a:solidFill>
                <a:latin typeface="Times New Roman Tj" pitchFamily="18" charset="-52"/>
              </a:rPr>
              <a:t>Эмомалӣ</a:t>
            </a:r>
            <a:r>
              <a:rPr lang="ru-RU" sz="2400" b="1" dirty="0" smtClean="0">
                <a:solidFill>
                  <a:srgbClr val="002060"/>
                </a:solidFill>
                <a:latin typeface="Times New Roman Tj" pitchFamily="18" charset="-52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 Tj" pitchFamily="18" charset="-52"/>
              </a:rPr>
              <a:t>Раҳмон</a:t>
            </a:r>
            <a:endParaRPr lang="ru-RU" sz="2400" b="1" dirty="0">
              <a:solidFill>
                <a:srgbClr val="002060"/>
              </a:solidFill>
              <a:latin typeface="Times New Roman Tj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4664"/>
            <a:ext cx="5688632" cy="260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43608" y="5639345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b="1" dirty="0">
              <a:solidFill>
                <a:srgbClr val="002060"/>
              </a:solidFill>
              <a:latin typeface="Times New Roman Tj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46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17101" t="7307" r="15626" b="10810"/>
          <a:stretch/>
        </p:blipFill>
        <p:spPr bwMode="auto">
          <a:xfrm>
            <a:off x="251519" y="506289"/>
            <a:ext cx="4392489" cy="2562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89188" y="1115451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err="1" smtClean="0">
                <a:solidFill>
                  <a:srgbClr val="202122"/>
                </a:solidFill>
                <a:latin typeface="Times New Roman Tj" pitchFamily="18" charset="-52"/>
              </a:rPr>
              <a:t>Аморати</a:t>
            </a:r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err="1" smtClean="0">
                <a:solidFill>
                  <a:srgbClr val="202122"/>
                </a:solidFill>
                <a:latin typeface="Times New Roman Tj" pitchFamily="18" charset="-52"/>
              </a:rPr>
              <a:t>Бухоро</a:t>
            </a:r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  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то 1 сентябри соли 1920</a:t>
            </a:r>
            <a:endParaRPr lang="ru-RU" sz="2400" dirty="0">
              <a:latin typeface="Times New Roman Tj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510" y="2475308"/>
            <a:ext cx="3976962" cy="229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32040" y="4771563"/>
            <a:ext cx="39769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02122"/>
                </a:solidFill>
                <a:latin typeface="Times New Roman Tj" pitchFamily="18" charset="-52"/>
              </a:rPr>
              <a:t>аз 23 сентябри соли 1921 то 14 </a:t>
            </a:r>
            <a:r>
              <a:rPr lang="ru-RU" sz="2800" dirty="0" err="1">
                <a:solidFill>
                  <a:srgbClr val="202122"/>
                </a:solidFill>
                <a:latin typeface="Times New Roman Tj" pitchFamily="18" charset="-52"/>
              </a:rPr>
              <a:t>августи</a:t>
            </a:r>
            <a:r>
              <a:rPr lang="ru-RU" sz="2800" dirty="0">
                <a:solidFill>
                  <a:srgbClr val="202122"/>
                </a:solidFill>
                <a:latin typeface="Times New Roman Tj" pitchFamily="18" charset="-52"/>
              </a:rPr>
              <a:t> соли 1923</a:t>
            </a:r>
            <a:endParaRPr lang="ru-RU" sz="2800" dirty="0">
              <a:latin typeface="Times New Roman Tj" pitchFamily="18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9751" y="44624"/>
            <a:ext cx="3970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 Tj" pitchFamily="18" charset="-52"/>
              </a:rPr>
              <a:t>ПАРЧАМҲОИ БУХОРО</a:t>
            </a:r>
            <a:endParaRPr lang="ru-RU" sz="2400" b="1" i="0" dirty="0">
              <a:solidFill>
                <a:srgbClr val="FF0000"/>
              </a:solidFill>
              <a:effectLst/>
              <a:latin typeface="Times New Roman Tj" pitchFamily="18" charset="-5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57" y="3229377"/>
            <a:ext cx="4452143" cy="250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19" y="5733256"/>
            <a:ext cx="4176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аз 11 октябри соли 1923 то 19 сентябри соли 1924</a:t>
            </a:r>
            <a:endParaRPr lang="ru-RU" sz="2400" dirty="0">
              <a:latin typeface="Times New Roman Tj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576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 Tj" pitchFamily="18" charset="-52"/>
              </a:rPr>
              <a:t>ПАРЧАМҲОИ ТОҶИКИСТОН ДАР СОЛҲОИ 1929-1992</a:t>
            </a:r>
            <a:endParaRPr lang="ru-RU" sz="2400" b="0" i="0" dirty="0">
              <a:solidFill>
                <a:srgbClr val="C00000"/>
              </a:solidFill>
              <a:effectLst/>
              <a:latin typeface="Times New Roman Tj" pitchFamily="18" charset="-5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435145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60032" y="980728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Нахустин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endParaRPr lang="ru-RU" sz="2400" dirty="0" smtClean="0">
              <a:solidFill>
                <a:srgbClr val="202122"/>
              </a:solidFill>
              <a:latin typeface="Times New Roman Tj" pitchFamily="18" charset="-52"/>
            </a:endParaRPr>
          </a:p>
          <a:p>
            <a:pPr algn="ctr"/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(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аз 23.02.1929)</a:t>
            </a:r>
            <a:endParaRPr lang="ru-RU" sz="2400" dirty="0">
              <a:latin typeface="Times New Roman Tj" pitchFamily="18" charset="-52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48881"/>
            <a:ext cx="412361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48064" y="4869159"/>
            <a:ext cx="3835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ҶМШС </a:t>
            </a:r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(1929–1931)</a:t>
            </a:r>
            <a:endParaRPr lang="ru-RU" sz="2400" dirty="0">
              <a:latin typeface="Times New Roman Tj" pitchFamily="18" charset="-52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4"/>
          <a:srcRect l="19594" t="9082" r="17984" b="36302"/>
          <a:stretch/>
        </p:blipFill>
        <p:spPr bwMode="auto">
          <a:xfrm>
            <a:off x="323527" y="3602558"/>
            <a:ext cx="4351453" cy="2304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7" y="6021288"/>
            <a:ext cx="42484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ҶШС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endParaRPr lang="ru-RU" sz="2000" dirty="0" smtClean="0">
              <a:solidFill>
                <a:srgbClr val="202122"/>
              </a:solidFill>
              <a:latin typeface="Times New Roman Tj" pitchFamily="18" charset="-52"/>
            </a:endParaRPr>
          </a:p>
          <a:p>
            <a:pPr algn="ctr"/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(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1931–1935)</a:t>
            </a:r>
            <a:endParaRPr lang="ru-RU" sz="2000" dirty="0">
              <a:latin typeface="Times New Roman Tj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4955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7362" t="19283" r="25752" b="38791"/>
          <a:stretch/>
        </p:blipFill>
        <p:spPr bwMode="auto">
          <a:xfrm>
            <a:off x="251520" y="770276"/>
            <a:ext cx="5184576" cy="27307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59023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C00000"/>
                </a:solidFill>
                <a:latin typeface="Times New Roman Tj" pitchFamily="18" charset="-52"/>
              </a:rPr>
              <a:t>ПАРЧАМҲОИ ТОҶИКИСТОН ДАР СОЛҲОИ 1929-1992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3645024"/>
            <a:ext cx="5040559" cy="2769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4" y="4509120"/>
            <a:ext cx="30070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ҶШС  </a:t>
            </a:r>
            <a:r>
              <a:rPr lang="ru-RU" sz="2400" dirty="0" err="1" smtClean="0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(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1940–1946)</a:t>
            </a:r>
            <a:endParaRPr lang="ru-RU" sz="2400" dirty="0">
              <a:latin typeface="Times New Roman Tj" pitchFamily="18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80112" y="1535477"/>
            <a:ext cx="2923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ҶШС </a:t>
            </a:r>
            <a:r>
              <a:rPr lang="ru-RU" sz="2400" dirty="0" err="1" smtClean="0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</a:p>
          <a:p>
            <a:pPr algn="ctr" fontAlgn="t"/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(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1935–1940</a:t>
            </a:r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7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563106"/>
            <a:ext cx="4680521" cy="260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9" y="548680"/>
            <a:ext cx="4905706" cy="263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83481"/>
            <a:ext cx="367240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4044659"/>
            <a:ext cx="280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Ҷумҳурии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400" dirty="0" err="1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endParaRPr lang="ru-RU" sz="2400" dirty="0" smtClean="0">
              <a:solidFill>
                <a:srgbClr val="202122"/>
              </a:solidFill>
              <a:latin typeface="Times New Roman Tj" pitchFamily="18" charset="-52"/>
            </a:endParaRPr>
          </a:p>
          <a:p>
            <a:pPr algn="ctr"/>
            <a:r>
              <a:rPr lang="ru-RU" sz="2400" dirty="0" smtClean="0">
                <a:solidFill>
                  <a:srgbClr val="202122"/>
                </a:solidFill>
                <a:latin typeface="Times New Roman Tj" pitchFamily="18" charset="-52"/>
              </a:rPr>
              <a:t>(</a:t>
            </a:r>
            <a:r>
              <a:rPr lang="ru-RU" sz="2400" dirty="0">
                <a:solidFill>
                  <a:srgbClr val="202122"/>
                </a:solidFill>
                <a:latin typeface="Times New Roman Tj" pitchFamily="18" charset="-52"/>
              </a:rPr>
              <a:t>1991-1992</a:t>
            </a:r>
            <a:r>
              <a:rPr lang="ru-RU" dirty="0">
                <a:solidFill>
                  <a:srgbClr val="202122"/>
                </a:solidFill>
                <a:latin typeface="Arial"/>
              </a:rPr>
              <a:t>)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14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60648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 Tj" pitchFamily="18" charset="-52"/>
              </a:rPr>
              <a:t>ПАРЧАМИ ҶУМҲУРИИ ТОҶИКИСТОН </a:t>
            </a:r>
            <a:endParaRPr lang="ru-RU" dirty="0">
              <a:solidFill>
                <a:srgbClr val="C00000"/>
              </a:solidFill>
              <a:latin typeface="Times New Roman Tj" pitchFamily="18" charset="-5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01222"/>
            <a:ext cx="3168351" cy="315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1" y="4293096"/>
            <a:ext cx="86409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202122"/>
                </a:solidFill>
                <a:latin typeface="Times New Roman Tj" pitchFamily="18" charset="-52"/>
              </a:rPr>
              <a:t>         </a:t>
            </a:r>
            <a:r>
              <a:rPr lang="ru-RU" sz="2000" b="1" dirty="0" err="1" smtClean="0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000" b="1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b="1" dirty="0" err="1">
                <a:solidFill>
                  <a:srgbClr val="202122"/>
                </a:solidFill>
                <a:latin typeface="Times New Roman Tj" pitchFamily="18" charset="-52"/>
              </a:rPr>
              <a:t>давлатии</a:t>
            </a:r>
            <a:r>
              <a:rPr lang="ru-RU" sz="2000" b="1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b="1" dirty="0" err="1">
                <a:solidFill>
                  <a:srgbClr val="202122"/>
                </a:solidFill>
                <a:latin typeface="Times New Roman Tj" pitchFamily="18" charset="-52"/>
              </a:rPr>
              <a:t>Ҷумҳурии</a:t>
            </a:r>
            <a:r>
              <a:rPr lang="ru-RU" sz="2000" b="1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b="1" dirty="0" err="1" smtClean="0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000" b="1" dirty="0" smtClean="0">
                <a:solidFill>
                  <a:srgbClr val="202122"/>
                </a:solidFill>
                <a:latin typeface="Times New Roman Tj" pitchFamily="18" charset="-52"/>
              </a:rPr>
              <a:t> (форс</a:t>
            </a:r>
            <a:r>
              <a:rPr lang="tg-Cyrl-TJ" sz="2000" b="1" dirty="0" smtClean="0">
                <a:solidFill>
                  <a:srgbClr val="202122"/>
                </a:solidFill>
                <a:latin typeface="Times New Roman Tj" pitchFamily="18" charset="-52"/>
              </a:rPr>
              <a:t>ӣ: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 </a:t>
            </a:r>
            <a:r>
              <a:rPr lang="ar-AE" sz="2000" dirty="0">
                <a:solidFill>
                  <a:srgbClr val="202122"/>
                </a:solidFill>
                <a:latin typeface="Times New Roman Tj" pitchFamily="18" charset="-52"/>
              </a:rPr>
              <a:t>پرچم جمهوری تاجیکستان</a:t>
            </a:r>
            <a:r>
              <a:rPr lang="ar-AE" sz="2000" dirty="0" smtClean="0">
                <a:solidFill>
                  <a:srgbClr val="202122"/>
                </a:solidFill>
                <a:latin typeface="Times New Roman Tj" pitchFamily="18" charset="-52"/>
              </a:rPr>
              <a:t>‎</a:t>
            </a:r>
            <a:r>
              <a:rPr lang="tg-Cyrl-TJ" sz="2000" dirty="0" smtClean="0">
                <a:solidFill>
                  <a:srgbClr val="202122"/>
                </a:solidFill>
                <a:latin typeface="Times New Roman Tj" pitchFamily="18" charset="-52"/>
              </a:rPr>
              <a:t>) </a:t>
            </a:r>
            <a:r>
              <a:rPr lang="ru-RU" sz="2000" dirty="0" err="1" smtClean="0">
                <a:solidFill>
                  <a:srgbClr val="202122"/>
                </a:solidFill>
                <a:latin typeface="Times New Roman Tj" pitchFamily="18" charset="-52"/>
              </a:rPr>
              <a:t>рамзи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истиқлоли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давлатии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 smtClean="0">
                <a:solidFill>
                  <a:srgbClr val="202122"/>
                </a:solidFill>
                <a:latin typeface="Times New Roman Tj" pitchFamily="18" charset="-52"/>
              </a:rPr>
              <a:t>Ҷумҳурии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 smtClean="0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 </a:t>
            </a:r>
            <a:r>
              <a:rPr lang="ru-RU" sz="2000" dirty="0" err="1" smtClean="0">
                <a:solidFill>
                  <a:srgbClr val="202122"/>
                </a:solidFill>
                <a:latin typeface="Times New Roman Tj" pitchFamily="18" charset="-52"/>
              </a:rPr>
              <a:t>мебошад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Парчами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Ҷумҳурии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 smtClean="0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 24 ноябри соли 1992 </a:t>
            </a:r>
            <a:r>
              <a:rPr lang="ru-RU" sz="2000" dirty="0" err="1" smtClean="0">
                <a:solidFill>
                  <a:srgbClr val="202122"/>
                </a:solidFill>
                <a:latin typeface="Times New Roman Tj" pitchFamily="18" charset="-52"/>
              </a:rPr>
              <a:t>пазируфта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шудааст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.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Ҳамакнун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вазъи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ҳуқуқӣ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,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тартиби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омодасозӣ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,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андоза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ва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корбурди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расмии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Парчамро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Қонуни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Ҷумҳурии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№254 аз 12 майи соли 2007 «Дар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бораи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рамзҳои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давлатии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Ҷумҳурии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Тоҷикистон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»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муқаррар</a:t>
            </a:r>
            <a:r>
              <a:rPr lang="ru-RU" sz="2000" dirty="0">
                <a:solidFill>
                  <a:srgbClr val="202122"/>
                </a:solidFill>
                <a:latin typeface="Times New Roman Tj" pitchFamily="18" charset="-52"/>
              </a:rPr>
              <a:t> </a:t>
            </a:r>
            <a:r>
              <a:rPr lang="ru-RU" sz="2000" dirty="0" err="1">
                <a:solidFill>
                  <a:srgbClr val="202122"/>
                </a:solidFill>
                <a:latin typeface="Times New Roman Tj" pitchFamily="18" charset="-52"/>
              </a:rPr>
              <a:t>мекунад</a:t>
            </a:r>
            <a:r>
              <a:rPr lang="ru-RU" sz="2000" dirty="0" smtClean="0">
                <a:solidFill>
                  <a:srgbClr val="202122"/>
                </a:solidFill>
                <a:latin typeface="Times New Roman Tj" pitchFamily="18" charset="-52"/>
              </a:rPr>
              <a:t>.</a:t>
            </a:r>
            <a:endParaRPr lang="ru-RU" sz="2000" dirty="0">
              <a:latin typeface="Times New Roman Tj" pitchFamily="18" charset="-5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9"/>
          <a:stretch/>
        </p:blipFill>
        <p:spPr bwMode="auto">
          <a:xfrm>
            <a:off x="221694" y="836712"/>
            <a:ext cx="5286409" cy="3105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373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4290</TotalTime>
  <Words>172</Words>
  <Application>Microsoft Office PowerPoint</Application>
  <PresentationFormat>Экран (4:3)</PresentationFormat>
  <Paragraphs>33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Georgia</vt:lpstr>
      <vt:lpstr>Tahoma</vt:lpstr>
      <vt:lpstr>Times New Roman Tj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2022-11-23T00:32:49Z</dcterms:created>
  <dcterms:modified xsi:type="dcterms:W3CDTF">2025-11-24T07:59:54Z</dcterms:modified>
</cp:coreProperties>
</file>