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7"/>
  </p:notesMasterIdLst>
  <p:sldIdLst>
    <p:sldId id="256" r:id="rId2"/>
    <p:sldId id="257" r:id="rId3"/>
    <p:sldId id="260" r:id="rId4"/>
    <p:sldId id="258" r:id="rId5"/>
    <p:sldId id="259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D03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0D30EB-FA96-4B13-A3A6-CE9F09C7BC0B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D89ACA-BAF2-4D15-8AF8-AAB71C8116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5092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D89ACA-BAF2-4D15-8AF8-AAB71C81163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2755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188640"/>
            <a:ext cx="8856984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 Tj" pitchFamily="18" charset="-52"/>
              </a:rPr>
              <a:t>КУМИТАИ ЗАБОН ВА ИСТИЛО</a:t>
            </a:r>
            <a:r>
              <a:rPr lang="tg-Cyrl-TJ" sz="2800" b="1" dirty="0" smtClean="0">
                <a:solidFill>
                  <a:srgbClr val="002060"/>
                </a:solidFill>
                <a:latin typeface="Times New Roman Tj" pitchFamily="18" charset="-52"/>
              </a:rPr>
              <a:t>ҲОТИ НАЗДИ ҲУКУМАТИ ҶУМҲУРИИ ТОҶИКИСТОН</a:t>
            </a:r>
            <a:endParaRPr lang="ru-RU" sz="2800" b="1" dirty="0" smtClean="0">
              <a:solidFill>
                <a:srgbClr val="002060"/>
              </a:solidFill>
              <a:latin typeface="Times New Roman Tj" pitchFamily="18" charset="-52"/>
            </a:endParaRPr>
          </a:p>
          <a:p>
            <a:pPr algn="ctr"/>
            <a:endParaRPr lang="ru-RU" sz="1400" dirty="0" smtClean="0">
              <a:solidFill>
                <a:srgbClr val="002060"/>
              </a:solidFill>
              <a:latin typeface="Times New Roman Tj" pitchFamily="18" charset="-52"/>
            </a:endParaRPr>
          </a:p>
          <a:p>
            <a:pPr algn="ctr"/>
            <a:endParaRPr lang="ru-RU" sz="4000" b="1" dirty="0" smtClean="0">
              <a:solidFill>
                <a:srgbClr val="FF0000"/>
              </a:solidFill>
              <a:latin typeface="Times New Roman Tj" pitchFamily="18" charset="-52"/>
            </a:endParaRPr>
          </a:p>
          <a:p>
            <a:pPr algn="ctr"/>
            <a:endParaRPr lang="ru-RU" sz="2400" b="1" dirty="0" smtClean="0">
              <a:solidFill>
                <a:srgbClr val="FF0000"/>
              </a:solidFill>
              <a:latin typeface="Times New Roman Tj" pitchFamily="18" charset="-52"/>
            </a:endParaRPr>
          </a:p>
          <a:p>
            <a:pPr algn="ctr"/>
            <a:endParaRPr lang="ru-RU" sz="4000" b="1" dirty="0" smtClean="0">
              <a:solidFill>
                <a:srgbClr val="002060"/>
              </a:solidFill>
              <a:latin typeface="Times New Roman Tj" pitchFamily="18" charset="-52"/>
            </a:endParaRPr>
          </a:p>
          <a:p>
            <a:pPr algn="ctr"/>
            <a:endParaRPr lang="ru-RU" sz="2800" b="1" dirty="0" smtClean="0">
              <a:solidFill>
                <a:srgbClr val="002060"/>
              </a:solidFill>
              <a:latin typeface="Times New Roman Tj" pitchFamily="18" charset="-52"/>
            </a:endParaRPr>
          </a:p>
          <a:p>
            <a:pPr algn="ctr"/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МИЗИ МУДАВВАР 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БАХШИДА БА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РӮЗИ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КОНСТИТУТСИЯИ </a:t>
            </a:r>
            <a:r>
              <a:rPr lang="tg-Cyrl-TJ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Ҷ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УМҲУРИИ ТОҶИКИСТОН ДАР МАВЗУИ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tg-Cyrl-TJ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КОНСТИТУТСИЯ – ҲУҶҶАТИ САРНАВИШТСОЗ</a:t>
            </a:r>
            <a:r>
              <a:rPr lang="ru-RU" sz="2800" b="1" dirty="0" smtClean="0">
                <a:solidFill>
                  <a:srgbClr val="002060"/>
                </a:solidFill>
                <a:latin typeface="Times New Roman Tj" pitchFamily="18" charset="-52"/>
              </a:rPr>
              <a:t>»</a:t>
            </a:r>
            <a:endParaRPr lang="ru-RU" sz="2800" b="1" dirty="0">
              <a:solidFill>
                <a:srgbClr val="002060"/>
              </a:solidFill>
              <a:latin typeface="Times New Roman Tj" pitchFamily="18" charset="-52"/>
            </a:endParaRPr>
          </a:p>
          <a:p>
            <a:pPr algn="ctr"/>
            <a:endParaRPr lang="ru-RU" sz="2800" b="1" i="1" dirty="0" smtClean="0">
              <a:solidFill>
                <a:srgbClr val="002060"/>
              </a:solidFill>
              <a:latin typeface="Times New Roman Tj" pitchFamily="18" charset="-52"/>
            </a:endParaRPr>
          </a:p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 Tj" pitchFamily="18" charset="-52"/>
              </a:rPr>
              <a:t>(Душанбе, 05.11.2025)</a:t>
            </a:r>
            <a:endParaRPr lang="ru-RU" sz="2800" b="1" i="1" dirty="0">
              <a:solidFill>
                <a:srgbClr val="002060"/>
              </a:solidFill>
              <a:latin typeface="Times New Roman Tj" pitchFamily="18" charset="-52"/>
            </a:endParaRPr>
          </a:p>
          <a:p>
            <a:pPr algn="ctr"/>
            <a:endParaRPr lang="ru-RU" sz="3600" b="1" dirty="0">
              <a:solidFill>
                <a:srgbClr val="C00000"/>
              </a:solidFill>
              <a:latin typeface="Times New Roman Tj" pitchFamily="18" charset="-52"/>
            </a:endParaRPr>
          </a:p>
        </p:txBody>
      </p:sp>
      <p:pic>
        <p:nvPicPr>
          <p:cNvPr id="6" name="Рисунок 5"/>
          <p:cNvPicPr/>
          <p:nvPr/>
        </p:nvPicPr>
        <p:blipFill rotWithShape="1">
          <a:blip r:embed="rId3"/>
          <a:srcRect l="29046" t="19636" r="38228" b="21454"/>
          <a:stretch/>
        </p:blipFill>
        <p:spPr bwMode="auto">
          <a:xfrm>
            <a:off x="2771800" y="1124744"/>
            <a:ext cx="3240360" cy="23762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88921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91680" y="476672"/>
            <a:ext cx="53285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g-Cyrl-TJ" sz="3200" dirty="0" smtClean="0">
                <a:solidFill>
                  <a:srgbClr val="C00000"/>
                </a:solidFill>
                <a:latin typeface="Times New Roman Tj" pitchFamily="18" charset="-52"/>
                <a:ea typeface="Times New Roman"/>
              </a:rPr>
              <a:t>   </a:t>
            </a:r>
            <a:endParaRPr lang="ru-RU" sz="3200" dirty="0">
              <a:solidFill>
                <a:srgbClr val="002060"/>
              </a:solidFill>
              <a:latin typeface="Times New Roman Tj" pitchFamily="18" charset="-5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88640"/>
            <a:ext cx="8856984" cy="6940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g-Cyrl-TJ" sz="3000" b="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Барнома:</a:t>
            </a:r>
          </a:p>
          <a:p>
            <a:pPr algn="ctr"/>
            <a:r>
              <a:rPr lang="tg-Cyrl-TJ" sz="2300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Сухани табрикотии раиси Кумитаи забон ва истилоҳоти назди Ҳукумати Ҷумҳурии Тоҷикистон, </a:t>
            </a:r>
            <a:r>
              <a:rPr lang="tg-Cyrl-TJ" sz="23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доктори илми филология, </a:t>
            </a:r>
            <a:r>
              <a:rPr lang="tg-Cyrl-TJ" sz="2300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профессор </a:t>
            </a:r>
            <a:r>
              <a:rPr lang="tg-Cyrl-TJ" sz="2300" b="1" dirty="0" err="1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Раҳматуллозода</a:t>
            </a:r>
            <a:r>
              <a:rPr lang="tg-Cyrl-TJ" sz="2300" b="1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tg-Cyrl-TJ" sz="2300" b="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Сахидод Ра</a:t>
            </a:r>
            <a:r>
              <a:rPr lang="tg-Cyrl-TJ" sz="2300" b="1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ҳ</a:t>
            </a:r>
            <a:r>
              <a:rPr lang="tg-Cyrl-TJ" sz="2300" b="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матулло</a:t>
            </a:r>
          </a:p>
          <a:p>
            <a:pPr marL="514350" indent="-514350">
              <a:buFont typeface="+mj-lt"/>
              <a:buAutoNum type="arabicPeriod"/>
            </a:pPr>
            <a:endParaRPr lang="tg-Cyrl-TJ" sz="2300" dirty="0" smtClean="0">
              <a:solidFill>
                <a:srgbClr val="00206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/>
            <a:r>
              <a:rPr lang="tg-Cyrl-TJ" sz="2300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	</a:t>
            </a:r>
            <a:r>
              <a:rPr lang="tg-Cyrl-TJ" sz="2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tg-Cyrl-TJ" sz="23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Маърузаи мудири шуъбаи ҳуқуқи давлатӣ дар Институти фалсафа, сиёсатшиносӣ ва ҳуқуқӣ ба номи </a:t>
            </a:r>
            <a:r>
              <a:rPr lang="tg-Cyrl-TJ" sz="2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А. </a:t>
            </a:r>
            <a:r>
              <a:rPr lang="tg-Cyrl-TJ" sz="23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Баҳовуддинов</a:t>
            </a:r>
            <a:r>
              <a:rPr lang="tg-Cyrl-TJ" sz="2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g-Cyrl-TJ" sz="23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АМИТ, доктори илми ҳуқуқ, профессор </a:t>
            </a:r>
            <a:r>
              <a:rPr lang="tg-Cyrl-TJ" sz="2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Зоир </a:t>
            </a:r>
            <a:r>
              <a:rPr lang="tg-Cyrl-TJ" sz="23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Ҷумахон</a:t>
            </a:r>
            <a:r>
              <a:rPr lang="tg-Cyrl-TJ" sz="2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g-Cyrl-TJ" sz="23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Маҷидзода</a:t>
            </a:r>
            <a:r>
              <a:rPr lang="tg-Cyrl-TJ" sz="2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дар </a:t>
            </a:r>
            <a:r>
              <a:rPr lang="tg-Cyrl-TJ" sz="23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мавзуи </a:t>
            </a:r>
            <a:r>
              <a:rPr lang="tg-Cyrl-TJ" sz="2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«Ислоҳоти конститутсионӣ ва сиёсӣ</a:t>
            </a:r>
            <a:r>
              <a:rPr lang="tg-Cyrl-TJ" sz="23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tg-Cyrl-TJ" sz="2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ҳуқуқӣ дар раванди истиқрори сулҳ ва ризоияти миллӣ дар Тоҷикистон</a:t>
            </a:r>
            <a:r>
              <a:rPr lang="tg-Cyrl-TJ" sz="2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tg-Cyrl-TJ" sz="2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tg-Cyrl-TJ" sz="23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g-Cyrl-TJ" sz="2300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	2. Маърузаи муовини раиси Кумитаи забон ва истилоҳоти назди Ҳукумати Ҷумҳурии Тоҷикистон, </a:t>
            </a:r>
            <a:r>
              <a:rPr lang="tg-Cyrl-TJ" sz="23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доктори илми филология, </a:t>
            </a:r>
            <a:r>
              <a:rPr lang="tg-Cyrl-TJ" sz="2300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профессор </a:t>
            </a:r>
            <a:r>
              <a:rPr lang="tg-Cyrl-TJ" sz="2300" b="1" dirty="0" err="1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Баротзода</a:t>
            </a:r>
            <a:r>
              <a:rPr lang="tg-Cyrl-TJ" sz="2300" b="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tg-Cyrl-TJ" sz="2300" b="1" dirty="0" err="1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Файзиддин</a:t>
            </a:r>
            <a:r>
              <a:rPr lang="tg-Cyrl-TJ" sz="2300" b="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tg-Cyrl-TJ" sz="2300" b="1" dirty="0" err="1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Камолиддин</a:t>
            </a:r>
            <a:r>
              <a:rPr lang="tg-Cyrl-TJ" sz="2300" b="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tg-Cyrl-TJ" sz="23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дар мавзуи </a:t>
            </a:r>
            <a:r>
              <a:rPr lang="tg-Cyrl-TJ" sz="2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tg-Cyrl-TJ" sz="23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Конститутсия – </a:t>
            </a:r>
            <a:r>
              <a:rPr lang="tg-Cyrl-TJ" sz="2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бахтномаи </a:t>
            </a:r>
            <a:r>
              <a:rPr lang="tg-Cyrl-TJ" sz="23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миллату</a:t>
            </a:r>
            <a:r>
              <a:rPr lang="tg-Cyrl-TJ" sz="2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давлат</a:t>
            </a:r>
            <a:r>
              <a:rPr lang="tg-Cyrl-TJ" sz="2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»;</a:t>
            </a:r>
            <a:endParaRPr lang="tg-Cyrl-TJ" sz="2300" b="1" dirty="0" smtClean="0">
              <a:solidFill>
                <a:srgbClr val="00206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/>
            <a:r>
              <a:rPr lang="tg-Cyrl-TJ" sz="2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3. Маърузаи </a:t>
            </a:r>
            <a:r>
              <a:rPr lang="tg-Cyrl-TJ" sz="23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директори </a:t>
            </a:r>
            <a:r>
              <a:rPr lang="tg-Cyrl-TJ" sz="2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МД </a:t>
            </a:r>
            <a:r>
              <a:rPr lang="tg-Cyrl-TJ" sz="2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tg-Cyrl-TJ" sz="2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Маркази </a:t>
            </a:r>
            <a:r>
              <a:rPr lang="tg-Cyrl-TJ" sz="23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миллии тарҷума</a:t>
            </a:r>
            <a:r>
              <a:rPr lang="tg-Cyrl-TJ" sz="2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»-</a:t>
            </a:r>
            <a:r>
              <a:rPr lang="tg-Cyrl-TJ" sz="23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назди Кумита доктори илми филология, профессор </a:t>
            </a:r>
            <a:r>
              <a:rPr lang="tg-Cyrl-TJ" sz="23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Дӯстзода</a:t>
            </a:r>
            <a:r>
              <a:rPr lang="tg-Cyrl-TJ" sz="2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g-Cyrl-TJ" sz="23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Ҳамрохон</a:t>
            </a:r>
            <a:r>
              <a:rPr lang="tg-Cyrl-TJ" sz="2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Ҷумъа</a:t>
            </a:r>
            <a:r>
              <a:rPr lang="tg-Cyrl-TJ" sz="2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g-Cyrl-TJ" sz="23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дар мавзуи </a:t>
            </a:r>
            <a:r>
              <a:rPr lang="tg-Cyrl-TJ" sz="2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tg-Cyrl-TJ" sz="23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Конститутсия – кафили озодии миллати тоҷик</a:t>
            </a:r>
            <a:r>
              <a:rPr lang="tg-Cyrl-TJ" sz="2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».</a:t>
            </a:r>
            <a:endParaRPr lang="tg-Cyrl-TJ" sz="23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tg-Cyrl-TJ" sz="2400" dirty="0" smtClean="0">
                <a:solidFill>
                  <a:srgbClr val="002060"/>
                </a:solidFill>
                <a:latin typeface="Times New Roman Tj" pitchFamily="18" charset="-52"/>
                <a:ea typeface="Times New Roman"/>
              </a:rPr>
              <a:t>       </a:t>
            </a:r>
            <a:endParaRPr lang="tg-Cyrl-TJ" sz="3200" dirty="0" smtClean="0">
              <a:solidFill>
                <a:srgbClr val="C00000"/>
              </a:solidFill>
              <a:latin typeface="Times New Roman Tj" pitchFamily="18" charset="-52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38507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6000" y="304428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>
              <a:buFont typeface="+mj-lt"/>
              <a:buAutoNum type="arabicPeriod"/>
            </a:pPr>
            <a:endParaRPr lang="tg-Cyrl-TJ" sz="2400" dirty="0">
              <a:solidFill>
                <a:srgbClr val="C00000"/>
              </a:solidFill>
              <a:latin typeface="Times New Roman Tj" pitchFamily="18" charset="-52"/>
              <a:ea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260648"/>
            <a:ext cx="8496944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tg-Cyrl-TJ" i="1" dirty="0" smtClean="0">
              <a:solidFill>
                <a:srgbClr val="FF0000"/>
              </a:solidFill>
              <a:latin typeface="Times New Roman Tj"/>
              <a:ea typeface="Calibri"/>
              <a:cs typeface="Arial"/>
            </a:endParaRPr>
          </a:p>
          <a:p>
            <a:pPr algn="just"/>
            <a:endParaRPr lang="tg-Cyrl-TJ" i="1" dirty="0">
              <a:solidFill>
                <a:srgbClr val="FF0000"/>
              </a:solidFill>
              <a:latin typeface="Times New Roman Tj"/>
              <a:ea typeface="Calibri"/>
              <a:cs typeface="Arial"/>
            </a:endParaRPr>
          </a:p>
          <a:p>
            <a:pPr algn="just"/>
            <a:endParaRPr lang="tg-Cyrl-TJ" i="1" dirty="0" smtClean="0">
              <a:solidFill>
                <a:srgbClr val="FF0000"/>
              </a:solidFill>
              <a:latin typeface="Times New Roman Tj"/>
              <a:ea typeface="Calibri"/>
              <a:cs typeface="Arial"/>
            </a:endParaRPr>
          </a:p>
          <a:p>
            <a:pPr algn="just"/>
            <a:endParaRPr lang="tg-Cyrl-TJ" i="1" dirty="0" smtClean="0">
              <a:solidFill>
                <a:srgbClr val="FF0000"/>
              </a:solidFill>
              <a:latin typeface="Times New Roman Tj"/>
              <a:ea typeface="Calibri"/>
              <a:cs typeface="Arial"/>
            </a:endParaRPr>
          </a:p>
          <a:p>
            <a:pPr algn="just"/>
            <a:endParaRPr lang="tg-Cyrl-TJ" i="1" dirty="0">
              <a:solidFill>
                <a:srgbClr val="FF0000"/>
              </a:solidFill>
              <a:latin typeface="Times New Roman Tj"/>
              <a:ea typeface="Calibri"/>
              <a:cs typeface="Arial"/>
            </a:endParaRPr>
          </a:p>
          <a:p>
            <a:pPr algn="just"/>
            <a:r>
              <a:rPr lang="tg-Cyrl-TJ" sz="3000" i="1" dirty="0" smtClean="0">
                <a:solidFill>
                  <a:srgbClr val="FF0000"/>
                </a:solidFill>
                <a:latin typeface="Times New Roman Tj"/>
                <a:ea typeface="Calibri"/>
                <a:cs typeface="Arial"/>
              </a:rPr>
              <a:t>“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Arial"/>
              </a:rPr>
              <a:t>Конститутсия </a:t>
            </a:r>
            <a:r>
              <a:rPr lang="tg-Cyrl-TJ" sz="3000" i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ҳ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Times New Roman Tj"/>
              </a:rPr>
              <a:t>амчун </a:t>
            </a:r>
            <a:r>
              <a:rPr lang="tg-Cyrl-TJ" sz="3000" i="1" dirty="0" err="1">
                <a:solidFill>
                  <a:srgbClr val="FF0000"/>
                </a:solidFill>
                <a:latin typeface="Times New Roman Tj"/>
                <a:ea typeface="Calibri"/>
                <a:cs typeface="Times New Roman Tj"/>
              </a:rPr>
              <a:t>му</a:t>
            </a:r>
            <a:r>
              <a:rPr lang="tg-Cyrl-TJ" sz="3000" i="1" dirty="0" err="1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ҳ</a:t>
            </a:r>
            <a:r>
              <a:rPr lang="tg-Cyrl-TJ" sz="3000" i="1" dirty="0" err="1">
                <a:solidFill>
                  <a:srgbClr val="FF0000"/>
                </a:solidFill>
                <a:latin typeface="Times New Roman Tj"/>
                <a:ea typeface="Calibri"/>
                <a:cs typeface="Times New Roman Tj"/>
              </a:rPr>
              <a:t>имтарин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Arial"/>
              </a:rPr>
              <a:t> 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Times New Roman Tj"/>
              </a:rPr>
              <a:t>омили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Arial"/>
              </a:rPr>
              <a:t> 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Times New Roman Tj"/>
              </a:rPr>
              <a:t>таъмини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Arial"/>
              </a:rPr>
              <a:t> 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Times New Roman Tj"/>
              </a:rPr>
              <a:t>ист</a:t>
            </a:r>
            <a:r>
              <a:rPr lang="ru-RU" sz="3000" i="1" dirty="0">
                <a:solidFill>
                  <a:srgbClr val="FF0000"/>
                </a:solidFill>
                <a:latin typeface="Times New Roman Tj"/>
                <a:ea typeface="Calibri"/>
                <a:cs typeface="Times New Roman Tj"/>
              </a:rPr>
              <a:t>и</a:t>
            </a:r>
            <a:r>
              <a:rPr lang="tg-Cyrl-TJ" sz="3000" i="1" dirty="0" err="1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қло</a:t>
            </a:r>
            <a:r>
              <a:rPr lang="tg-Cyrl-TJ" sz="3000" i="1" dirty="0" err="1">
                <a:solidFill>
                  <a:srgbClr val="FF0000"/>
                </a:solidFill>
                <a:latin typeface="Times New Roman Tj"/>
                <a:ea typeface="Calibri"/>
                <a:cs typeface="Times New Roman Tj"/>
              </a:rPr>
              <a:t>ли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Arial"/>
              </a:rPr>
              <a:t> 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Times New Roman Tj"/>
              </a:rPr>
              <a:t>милл</a:t>
            </a:r>
            <a:r>
              <a:rPr lang="tg-Cyrl-TJ" sz="3000" i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ӣ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Arial"/>
              </a:rPr>
              <a:t> 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Times New Roman Tj"/>
              </a:rPr>
              <a:t>ва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Arial"/>
              </a:rPr>
              <a:t> 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Times New Roman Tj"/>
              </a:rPr>
              <a:t>якпорчагии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Arial"/>
              </a:rPr>
              <a:t> 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Times New Roman Tj"/>
              </a:rPr>
              <a:t>кишвар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Arial"/>
              </a:rPr>
              <a:t> 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Times New Roman Tj"/>
              </a:rPr>
              <a:t>та</a:t>
            </a:r>
            <a:r>
              <a:rPr lang="tg-Cyrl-TJ" sz="3000" i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ғ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Times New Roman Tj"/>
              </a:rPr>
              <a:t>йирнопазир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Arial"/>
              </a:rPr>
              <a:t> 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Times New Roman Tj"/>
              </a:rPr>
              <a:t>будани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Arial"/>
              </a:rPr>
              <a:t> 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Times New Roman Tj"/>
              </a:rPr>
              <a:t>шакли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Arial"/>
              </a:rPr>
              <a:t> 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Times New Roman Tj"/>
              </a:rPr>
              <a:t>идораи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Arial"/>
              </a:rPr>
              <a:t> </a:t>
            </a:r>
            <a:r>
              <a:rPr lang="tg-Cyrl-TJ" sz="3000" i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ҷ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Times New Roman Tj"/>
              </a:rPr>
              <a:t>ум</a:t>
            </a:r>
            <a:r>
              <a:rPr lang="tg-Cyrl-TJ" sz="3000" i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ҳ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Times New Roman Tj"/>
              </a:rPr>
              <a:t>ур</a:t>
            </a:r>
            <a:r>
              <a:rPr lang="tg-Cyrl-TJ" sz="3000" i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ӣ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Arial"/>
              </a:rPr>
              <a:t>, 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Times New Roman Tj"/>
              </a:rPr>
              <a:t>тамомияти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Arial"/>
              </a:rPr>
              <a:t> 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Times New Roman Tj"/>
              </a:rPr>
              <a:t>арз</a:t>
            </a:r>
            <a:r>
              <a:rPr lang="tg-Cyrl-TJ" sz="3000" i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ӣ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Arial"/>
              </a:rPr>
              <a:t>, 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Times New Roman Tj"/>
              </a:rPr>
              <a:t>мо</a:t>
            </a:r>
            <a:r>
              <a:rPr lang="tg-Cyrl-TJ" sz="3000" i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ҳ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Times New Roman Tj"/>
              </a:rPr>
              <a:t>ияти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Arial"/>
              </a:rPr>
              <a:t> 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Times New Roman Tj"/>
              </a:rPr>
              <a:t>демократ</a:t>
            </a:r>
            <a:r>
              <a:rPr lang="tg-Cyrl-TJ" sz="3000" i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ӣ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Arial"/>
              </a:rPr>
              <a:t>, </a:t>
            </a:r>
            <a:r>
              <a:rPr lang="tg-Cyrl-TJ" sz="3000" i="1" dirty="0" err="1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ҳ</a:t>
            </a:r>
            <a:r>
              <a:rPr lang="tg-Cyrl-TJ" sz="3000" i="1" dirty="0" err="1">
                <a:solidFill>
                  <a:srgbClr val="FF0000"/>
                </a:solidFill>
                <a:latin typeface="Times New Roman Tj"/>
                <a:ea typeface="Calibri"/>
                <a:cs typeface="Times New Roman Tj"/>
              </a:rPr>
              <a:t>у</a:t>
            </a:r>
            <a:r>
              <a:rPr lang="tg-Cyrl-TJ" sz="3000" i="1" dirty="0" err="1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қ</a:t>
            </a:r>
            <a:r>
              <a:rPr lang="tg-Cyrl-TJ" sz="3000" i="1" dirty="0" err="1">
                <a:solidFill>
                  <a:srgbClr val="FF0000"/>
                </a:solidFill>
                <a:latin typeface="Times New Roman Tj"/>
                <a:ea typeface="Calibri"/>
                <a:cs typeface="Times New Roman Tj"/>
              </a:rPr>
              <a:t>у</a:t>
            </a:r>
            <a:r>
              <a:rPr lang="tg-Cyrl-TJ" sz="3000" i="1" dirty="0" err="1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қ</a:t>
            </a:r>
            <a:r>
              <a:rPr lang="tg-Cyrl-TJ" sz="3000" i="1" dirty="0" err="1">
                <a:solidFill>
                  <a:srgbClr val="FF0000"/>
                </a:solidFill>
                <a:latin typeface="Times New Roman Tj"/>
                <a:ea typeface="Calibri"/>
                <a:cs typeface="Times New Roman Tj"/>
              </a:rPr>
              <a:t>бунёд</a:t>
            </a:r>
            <a:r>
              <a:rPr lang="tg-Cyrl-TJ" sz="3000" i="1" dirty="0" err="1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ӣ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Arial"/>
              </a:rPr>
              <a:t>, 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Times New Roman Tj"/>
              </a:rPr>
              <a:t>дуняв</a:t>
            </a:r>
            <a:r>
              <a:rPr lang="tg-Cyrl-TJ" sz="3000" i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ӣ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Arial"/>
              </a:rPr>
              <a:t> 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Times New Roman Tj"/>
              </a:rPr>
              <a:t>ва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Arial"/>
              </a:rPr>
              <a:t> 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Times New Roman Tj"/>
              </a:rPr>
              <a:t>и</a:t>
            </a:r>
            <a:r>
              <a:rPr lang="tg-Cyrl-TJ" sz="3000" i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ҷ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Times New Roman Tj"/>
              </a:rPr>
              <a:t>тимоии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Arial"/>
              </a:rPr>
              <a:t> 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Times New Roman Tj"/>
              </a:rPr>
              <a:t>давлатро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Arial"/>
              </a:rPr>
              <a:t> 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Times New Roman Tj"/>
              </a:rPr>
              <a:t>кафолат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Arial"/>
              </a:rPr>
              <a:t> 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Times New Roman Tj"/>
              </a:rPr>
              <a:t>дода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Arial"/>
              </a:rPr>
              <a:t>, 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Times New Roman Tj"/>
              </a:rPr>
              <a:t>хал</a:t>
            </a:r>
            <a:r>
              <a:rPr lang="tg-Cyrl-TJ" sz="3000" i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қ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Times New Roman Tj"/>
              </a:rPr>
              <a:t>и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Arial"/>
              </a:rPr>
              <a:t> 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Times New Roman Tj"/>
              </a:rPr>
              <a:t>То</a:t>
            </a:r>
            <a:r>
              <a:rPr lang="tg-Cyrl-TJ" sz="3000" i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ҷ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Times New Roman Tj"/>
              </a:rPr>
              <a:t>икистонро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Arial"/>
              </a:rPr>
              <a:t> 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Times New Roman Tj"/>
              </a:rPr>
              <a:t>сарчашмаи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Arial"/>
              </a:rPr>
              <a:t> 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Times New Roman Tj"/>
              </a:rPr>
              <a:t>ягонаи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Arial"/>
              </a:rPr>
              <a:t> </a:t>
            </a:r>
            <a:r>
              <a:rPr lang="tg-Cyrl-TJ" sz="3000" i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ҳ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Times New Roman Tj"/>
              </a:rPr>
              <a:t>о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Arial"/>
              </a:rPr>
              <a:t>кимияти давлат</a:t>
            </a:r>
            <a:r>
              <a:rPr lang="tg-Cyrl-TJ" sz="3000" i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ӣ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Arial"/>
              </a:rPr>
              <a:t> 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Times New Roman Tj"/>
              </a:rPr>
              <a:t>эътироф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Arial"/>
              </a:rPr>
              <a:t> </a:t>
            </a:r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Times New Roman Tj"/>
              </a:rPr>
              <a:t>намуд.”</a:t>
            </a:r>
            <a:endParaRPr lang="ru-RU" sz="3000" i="1" dirty="0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  <a:p>
            <a:pPr algn="r"/>
            <a:r>
              <a:rPr lang="tg-Cyrl-TJ" sz="3000" i="1" dirty="0">
                <a:solidFill>
                  <a:srgbClr val="FF0000"/>
                </a:solidFill>
                <a:latin typeface="Times New Roman Tj"/>
                <a:ea typeface="Calibri"/>
                <a:cs typeface="Arial"/>
              </a:rPr>
              <a:t>Эмомал</a:t>
            </a:r>
            <a:r>
              <a:rPr lang="tg-Cyrl-TJ" sz="3000" i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ӣ Раҳмон</a:t>
            </a:r>
            <a:endParaRPr lang="ru-RU" sz="3000" i="1" dirty="0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45170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617" y="41097"/>
            <a:ext cx="6381801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5597323"/>
            <a:ext cx="1368152" cy="1260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/>
          <p:nvPr/>
        </p:nvPicPr>
        <p:blipFill rotWithShape="1">
          <a:blip r:embed="rId4"/>
          <a:srcRect l="27081" t="58085" r="31728" b="29795"/>
          <a:stretch/>
        </p:blipFill>
        <p:spPr bwMode="auto">
          <a:xfrm>
            <a:off x="2483768" y="2988734"/>
            <a:ext cx="3600400" cy="6562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084168" y="130490"/>
            <a:ext cx="2952328" cy="5745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tg-Cyrl-TJ" sz="2000" i="1" dirty="0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«</a:t>
            </a:r>
            <a:r>
              <a:rPr lang="ru-RU" sz="2000" b="1" i="1" dirty="0" err="1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Ҷумҳурии</a:t>
            </a:r>
            <a:r>
              <a:rPr lang="ru-RU" sz="2000" b="1" i="1" dirty="0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Тоҷикистон</a:t>
            </a:r>
            <a:r>
              <a:rPr lang="ru-RU" sz="2000" b="1" i="1" dirty="0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давлати</a:t>
            </a:r>
            <a:r>
              <a:rPr lang="ru-RU" sz="2000" b="1" i="1" dirty="0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демократӣ</a:t>
            </a:r>
            <a:r>
              <a:rPr lang="ru-RU" sz="2000" b="1" i="1" dirty="0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, </a:t>
            </a:r>
            <a:r>
              <a:rPr lang="ru-RU" sz="2000" b="1" i="1" dirty="0" err="1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ҳуқуқбунёд</a:t>
            </a:r>
            <a:r>
              <a:rPr lang="ru-RU" sz="2000" b="1" i="1" dirty="0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, </a:t>
            </a:r>
            <a:r>
              <a:rPr lang="ru-RU" sz="2000" b="1" i="1" dirty="0" err="1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дунявӣ</a:t>
            </a:r>
            <a:r>
              <a:rPr lang="ru-RU" sz="2000" b="1" i="1" dirty="0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ва</a:t>
            </a:r>
            <a:r>
              <a:rPr lang="ru-RU" sz="2000" b="1" i="1" dirty="0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ягона</a:t>
            </a:r>
            <a:r>
              <a:rPr lang="ru-RU" sz="2000" b="1" i="1" dirty="0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мебошад</a:t>
            </a:r>
            <a:r>
              <a:rPr lang="ru-RU" sz="2000" b="1" i="1" dirty="0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. </a:t>
            </a:r>
            <a:r>
              <a:rPr lang="ru-RU" sz="2000" b="1" i="1" dirty="0" err="1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Тоҷикистон</a:t>
            </a:r>
            <a:r>
              <a:rPr lang="ru-RU" sz="2000" b="1" i="1" dirty="0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давлати</a:t>
            </a:r>
            <a:r>
              <a:rPr lang="ru-RU" sz="2000" b="1" i="1" dirty="0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иҷтимоӣ</a:t>
            </a:r>
            <a:r>
              <a:rPr lang="ru-RU" sz="2000" b="1" i="1" dirty="0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буда</a:t>
            </a:r>
            <a:r>
              <a:rPr lang="ru-RU" sz="2000" b="1" i="1" dirty="0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, </a:t>
            </a:r>
            <a:r>
              <a:rPr lang="ru-RU" sz="2000" b="1" i="1" dirty="0" err="1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барои</a:t>
            </a:r>
            <a:r>
              <a:rPr lang="ru-RU" sz="2000" b="1" i="1" dirty="0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ҳар</a:t>
            </a:r>
            <a:r>
              <a:rPr lang="ru-RU" sz="2000" b="1" i="1" dirty="0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 як </a:t>
            </a:r>
            <a:r>
              <a:rPr lang="ru-RU" sz="2000" b="1" i="1" dirty="0" err="1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инсон</a:t>
            </a:r>
            <a:r>
              <a:rPr lang="ru-RU" sz="2000" b="1" i="1" dirty="0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шароити</a:t>
            </a:r>
            <a:r>
              <a:rPr lang="ru-RU" sz="2000" b="1" i="1" dirty="0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зиндагии</a:t>
            </a:r>
            <a:r>
              <a:rPr lang="ru-RU" sz="2000" b="1" i="1" dirty="0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арзанда</a:t>
            </a:r>
            <a:r>
              <a:rPr lang="ru-RU" sz="2000" b="1" i="1" dirty="0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ва</a:t>
            </a:r>
            <a:r>
              <a:rPr lang="ru-RU" sz="2000" b="1" i="1" dirty="0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инкишофи</a:t>
            </a:r>
            <a:r>
              <a:rPr lang="ru-RU" sz="2000" b="1" i="1" dirty="0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озодонаро</a:t>
            </a:r>
            <a:r>
              <a:rPr lang="ru-RU" sz="2000" b="1" i="1" dirty="0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фароҳам</a:t>
            </a:r>
            <a:r>
              <a:rPr lang="ru-RU" sz="2000" b="1" i="1" dirty="0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меорад</a:t>
            </a:r>
            <a:r>
              <a:rPr lang="ru-RU" sz="2000" b="1" i="1" dirty="0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. </a:t>
            </a:r>
            <a:r>
              <a:rPr lang="ru-RU" sz="2000" b="1" i="1" dirty="0" err="1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Ҷумҳурии</a:t>
            </a:r>
            <a:r>
              <a:rPr lang="ru-RU" sz="2000" b="1" i="1" dirty="0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Тоҷикистон</a:t>
            </a:r>
            <a:r>
              <a:rPr lang="ru-RU" sz="2000" b="1" i="1" dirty="0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ва</a:t>
            </a:r>
            <a:r>
              <a:rPr lang="ru-RU" sz="2000" b="1" i="1" dirty="0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Тоҷикистон</a:t>
            </a:r>
            <a:r>
              <a:rPr lang="ru-RU" sz="2000" b="1" i="1" dirty="0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ҳаммаъноянд</a:t>
            </a:r>
            <a:r>
              <a:rPr lang="ru-RU" sz="2000" b="1" i="1" dirty="0" smtClean="0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.</a:t>
            </a:r>
            <a:r>
              <a:rPr lang="ru-RU" sz="2000" i="1" dirty="0" smtClean="0">
                <a:solidFill>
                  <a:srgbClr val="002060"/>
                </a:solidFill>
                <a:latin typeface="Times New Roman Tj" pitchFamily="18" charset="-52"/>
                <a:ea typeface="Calibri"/>
                <a:cs typeface="Times New Roman"/>
              </a:rPr>
              <a:t>»</a:t>
            </a:r>
          </a:p>
          <a:p>
            <a:pPr algn="r"/>
            <a:r>
              <a:rPr lang="tg-Cyrl-TJ" sz="2000" i="1" dirty="0" smtClean="0">
                <a:solidFill>
                  <a:srgbClr val="002060"/>
                </a:solidFill>
                <a:effectLst/>
                <a:latin typeface="Times New Roman Tj" pitchFamily="18" charset="-52"/>
                <a:ea typeface="Calibri"/>
                <a:cs typeface="Times New Roman"/>
              </a:rPr>
              <a:t>Моддаи 1-уми</a:t>
            </a:r>
          </a:p>
          <a:p>
            <a:pPr algn="r"/>
            <a:r>
              <a:rPr lang="tg-Cyrl-TJ" sz="2000" i="1" dirty="0" smtClean="0">
                <a:solidFill>
                  <a:srgbClr val="002060"/>
                </a:solidFill>
                <a:effectLst/>
                <a:latin typeface="Times New Roman Tj" pitchFamily="18" charset="-52"/>
                <a:ea typeface="Calibri"/>
                <a:cs typeface="Times New Roman"/>
              </a:rPr>
              <a:t>Конститутсияи Ҷумҳурии Тоҷикистон</a:t>
            </a:r>
            <a:endParaRPr lang="ru-RU" sz="2000" i="1" dirty="0">
              <a:solidFill>
                <a:srgbClr val="002060"/>
              </a:solidFill>
              <a:effectLst/>
              <a:latin typeface="Times New Roman Tj" pitchFamily="18" charset="-52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44138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113719"/>
            <a:ext cx="889248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 Tj" pitchFamily="18" charset="-52"/>
              </a:rPr>
              <a:t>         </a:t>
            </a:r>
            <a:r>
              <a:rPr lang="ru-RU" sz="2000" dirty="0" err="1" smtClean="0">
                <a:latin typeface="Times New Roman Tj" pitchFamily="18" charset="-52"/>
              </a:rPr>
              <a:t>Конститутсияи</a:t>
            </a:r>
            <a:r>
              <a:rPr lang="ru-RU" sz="2000" dirty="0" smtClean="0">
                <a:latin typeface="Times New Roman Tj" pitchFamily="18" charset="-52"/>
              </a:rPr>
              <a:t> </a:t>
            </a:r>
            <a:r>
              <a:rPr lang="ru-RU" sz="2000" dirty="0" err="1">
                <a:latin typeface="Times New Roman Tj" pitchFamily="18" charset="-52"/>
              </a:rPr>
              <a:t>Ҷумҳурии</a:t>
            </a:r>
            <a:r>
              <a:rPr lang="ru-RU" sz="2000" dirty="0">
                <a:latin typeface="Times New Roman Tj" pitchFamily="18" charset="-52"/>
              </a:rPr>
              <a:t> </a:t>
            </a:r>
            <a:r>
              <a:rPr lang="ru-RU" sz="2000" dirty="0" err="1" smtClean="0">
                <a:latin typeface="Times New Roman Tj" pitchFamily="18" charset="-52"/>
              </a:rPr>
              <a:t>Тоҷикистон</a:t>
            </a:r>
            <a:r>
              <a:rPr lang="ru-RU" sz="2000" dirty="0" smtClean="0">
                <a:latin typeface="Times New Roman Tj" pitchFamily="18" charset="-52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 Tj" pitchFamily="18" charset="-52"/>
              </a:rPr>
              <a:t>6-уми ноябри соли 1994</a:t>
            </a:r>
            <a:r>
              <a:rPr lang="ru-RU" sz="2000" dirty="0">
                <a:latin typeface="Times New Roman Tj" pitchFamily="18" charset="-52"/>
              </a:rPr>
              <a:t> </a:t>
            </a:r>
            <a:r>
              <a:rPr lang="ru-RU" sz="2000" dirty="0" smtClean="0">
                <a:latin typeface="Times New Roman Tj" pitchFamily="18" charset="-52"/>
              </a:rPr>
              <a:t>дар </a:t>
            </a:r>
            <a:r>
              <a:rPr lang="ru-RU" sz="2000" dirty="0" err="1">
                <a:latin typeface="Times New Roman Tj" pitchFamily="18" charset="-52"/>
              </a:rPr>
              <a:t>раъйпурсии</a:t>
            </a:r>
            <a:r>
              <a:rPr lang="ru-RU" sz="2000" dirty="0">
                <a:latin typeface="Times New Roman Tj" pitchFamily="18" charset="-52"/>
              </a:rPr>
              <a:t> </a:t>
            </a:r>
            <a:r>
              <a:rPr lang="ru-RU" sz="2000" dirty="0" err="1">
                <a:latin typeface="Times New Roman Tj" pitchFamily="18" charset="-52"/>
              </a:rPr>
              <a:t>умумихалқӣ</a:t>
            </a:r>
            <a:r>
              <a:rPr lang="ru-RU" sz="2000" dirty="0">
                <a:latin typeface="Times New Roman Tj" pitchFamily="18" charset="-52"/>
              </a:rPr>
              <a:t> </a:t>
            </a:r>
            <a:r>
              <a:rPr lang="ru-RU" sz="2000" dirty="0" err="1" smtClean="0">
                <a:latin typeface="Times New Roman Tj" pitchFamily="18" charset="-52"/>
              </a:rPr>
              <a:t>қабул</a:t>
            </a:r>
            <a:r>
              <a:rPr lang="ru-RU" sz="2000" dirty="0" smtClean="0">
                <a:latin typeface="Times New Roman Tj" pitchFamily="18" charset="-52"/>
              </a:rPr>
              <a:t> </a:t>
            </a:r>
            <a:r>
              <a:rPr lang="ru-RU" sz="2000" dirty="0">
                <a:latin typeface="Times New Roman Tj" pitchFamily="18" charset="-52"/>
              </a:rPr>
              <a:t>карда </a:t>
            </a:r>
            <a:r>
              <a:rPr lang="ru-RU" sz="2000" dirty="0" err="1" smtClean="0">
                <a:latin typeface="Times New Roman Tj" pitchFamily="18" charset="-52"/>
              </a:rPr>
              <a:t>шудааст</a:t>
            </a:r>
            <a:r>
              <a:rPr lang="ru-RU" sz="2000" dirty="0" smtClean="0">
                <a:latin typeface="Times New Roman Tj" pitchFamily="18" charset="-52"/>
              </a:rPr>
              <a:t>. </a:t>
            </a:r>
          </a:p>
          <a:p>
            <a:pPr algn="just"/>
            <a:endParaRPr lang="ru-RU" sz="2000" dirty="0">
              <a:latin typeface="Times New Roman Tj" pitchFamily="18" charset="-52"/>
            </a:endParaRPr>
          </a:p>
          <a:p>
            <a:pPr algn="just"/>
            <a:r>
              <a:rPr lang="ru-RU" sz="2000" dirty="0" smtClean="0">
                <a:latin typeface="Times New Roman Tj" pitchFamily="18" charset="-52"/>
              </a:rPr>
              <a:t>Ба </a:t>
            </a:r>
            <a:r>
              <a:rPr lang="ru-RU" sz="2000" dirty="0" err="1">
                <a:latin typeface="Times New Roman Tj" pitchFamily="18" charset="-52"/>
              </a:rPr>
              <a:t>Конститутсияи</a:t>
            </a:r>
            <a:r>
              <a:rPr lang="ru-RU" sz="2000" dirty="0">
                <a:latin typeface="Times New Roman Tj" pitchFamily="18" charset="-52"/>
              </a:rPr>
              <a:t> </a:t>
            </a:r>
            <a:r>
              <a:rPr lang="ru-RU" sz="2000" dirty="0" err="1">
                <a:latin typeface="Times New Roman Tj" pitchFamily="18" charset="-52"/>
              </a:rPr>
              <a:t>Ҷумҳурии</a:t>
            </a:r>
            <a:r>
              <a:rPr lang="ru-RU" sz="2000" dirty="0">
                <a:latin typeface="Times New Roman Tj" pitchFamily="18" charset="-52"/>
              </a:rPr>
              <a:t> </a:t>
            </a:r>
            <a:r>
              <a:rPr lang="ru-RU" sz="2000" dirty="0" err="1">
                <a:latin typeface="Times New Roman Tj" pitchFamily="18" charset="-52"/>
              </a:rPr>
              <a:t>бо</a:t>
            </a:r>
            <a:r>
              <a:rPr lang="ru-RU" sz="2000" dirty="0">
                <a:latin typeface="Times New Roman Tj" pitchFamily="18" charset="-52"/>
              </a:rPr>
              <a:t> </a:t>
            </a:r>
            <a:r>
              <a:rPr lang="ru-RU" sz="2000" dirty="0" err="1">
                <a:latin typeface="Times New Roman Tj" pitchFamily="18" charset="-52"/>
              </a:rPr>
              <a:t>тариқи</a:t>
            </a:r>
            <a:r>
              <a:rPr lang="ru-RU" sz="2000" dirty="0">
                <a:latin typeface="Times New Roman Tj" pitchFamily="18" charset="-52"/>
              </a:rPr>
              <a:t> </a:t>
            </a:r>
            <a:r>
              <a:rPr lang="ru-RU" sz="2000" dirty="0" err="1">
                <a:latin typeface="Times New Roman Tj" pitchFamily="18" charset="-52"/>
              </a:rPr>
              <a:t>раъйпурсии</a:t>
            </a:r>
            <a:r>
              <a:rPr lang="ru-RU" sz="2000" dirty="0">
                <a:latin typeface="Times New Roman Tj" pitchFamily="18" charset="-52"/>
              </a:rPr>
              <a:t> </a:t>
            </a:r>
            <a:r>
              <a:rPr lang="ru-RU" sz="2000" dirty="0" err="1" smtClean="0">
                <a:latin typeface="Times New Roman Tj" pitchFamily="18" charset="-52"/>
              </a:rPr>
              <a:t>умумихалқӣ</a:t>
            </a:r>
            <a:r>
              <a:rPr lang="ru-RU" sz="2000" dirty="0" smtClean="0">
                <a:latin typeface="Times New Roman Tj" pitchFamily="18" charset="-52"/>
              </a:rPr>
              <a:t> </a:t>
            </a:r>
            <a:r>
              <a:rPr lang="ru-RU" sz="2000" dirty="0" err="1">
                <a:latin typeface="Times New Roman Tj" pitchFamily="18" charset="-52"/>
              </a:rPr>
              <a:t>Тоҷикистон</a:t>
            </a:r>
            <a:r>
              <a:rPr lang="ru-RU" sz="2000" dirty="0">
                <a:latin typeface="Times New Roman Tj" pitchFamily="18" charset="-52"/>
              </a:rPr>
              <a:t> </a:t>
            </a:r>
            <a:r>
              <a:rPr lang="ru-RU" sz="2000" dirty="0" err="1">
                <a:latin typeface="Times New Roman Tj" pitchFamily="18" charset="-52"/>
              </a:rPr>
              <a:t>тағйиру</a:t>
            </a:r>
            <a:r>
              <a:rPr lang="ru-RU" sz="2000" dirty="0">
                <a:latin typeface="Times New Roman Tj" pitchFamily="18" charset="-52"/>
              </a:rPr>
              <a:t> </a:t>
            </a:r>
            <a:r>
              <a:rPr lang="ru-RU" sz="2000" dirty="0" err="1">
                <a:latin typeface="Times New Roman Tj" pitchFamily="18" charset="-52"/>
              </a:rPr>
              <a:t>иловаҳо</a:t>
            </a:r>
            <a:r>
              <a:rPr lang="ru-RU" sz="2000" dirty="0">
                <a:latin typeface="Times New Roman Tj" pitchFamily="18" charset="-52"/>
              </a:rPr>
              <a:t> </a:t>
            </a:r>
            <a:r>
              <a:rPr lang="ru-RU" sz="2000" dirty="0" err="1">
                <a:latin typeface="Times New Roman Tj" pitchFamily="18" charset="-52"/>
              </a:rPr>
              <a:t>ворид</a:t>
            </a:r>
            <a:r>
              <a:rPr lang="ru-RU" sz="2000" dirty="0">
                <a:latin typeface="Times New Roman Tj" pitchFamily="18" charset="-52"/>
              </a:rPr>
              <a:t> карда </a:t>
            </a:r>
            <a:r>
              <a:rPr lang="ru-RU" sz="2000" dirty="0" err="1">
                <a:latin typeface="Times New Roman Tj" pitchFamily="18" charset="-52"/>
              </a:rPr>
              <a:t>шудаанд</a:t>
            </a:r>
            <a:r>
              <a:rPr lang="ru-RU" sz="2000" dirty="0">
                <a:latin typeface="Times New Roman Tj" pitchFamily="18" charset="-52"/>
              </a:rPr>
              <a:t>.</a:t>
            </a:r>
          </a:p>
          <a:p>
            <a:pPr algn="just"/>
            <a:r>
              <a:rPr lang="ru-RU" sz="2000" dirty="0" smtClean="0">
                <a:latin typeface="Times New Roman Tj" pitchFamily="18" charset="-52"/>
              </a:rPr>
              <a:t>Аз </a:t>
            </a:r>
            <a:r>
              <a:rPr lang="ru-RU" sz="2000" dirty="0" err="1" smtClean="0">
                <a:latin typeface="Times New Roman Tj" pitchFamily="18" charset="-52"/>
              </a:rPr>
              <a:t>ҷумла</a:t>
            </a:r>
            <a:r>
              <a:rPr lang="ru-RU" sz="2000" dirty="0" smtClean="0">
                <a:latin typeface="Times New Roman Tj" pitchFamily="18" charset="-52"/>
              </a:rPr>
              <a:t>:</a:t>
            </a:r>
            <a:r>
              <a:rPr lang="ru-RU" sz="2000" dirty="0">
                <a:latin typeface="Times New Roman Tj" pitchFamily="18" charset="-52"/>
              </a:rPr>
              <a:t> </a:t>
            </a:r>
            <a:endParaRPr lang="ru-RU" sz="2000" dirty="0" smtClean="0">
              <a:latin typeface="Times New Roman Tj" pitchFamily="18" charset="-52"/>
            </a:endParaRPr>
          </a:p>
          <a:p>
            <a:pPr algn="just"/>
            <a:r>
              <a:rPr lang="ru-RU" sz="2000" dirty="0" smtClean="0">
                <a:solidFill>
                  <a:srgbClr val="FF0000"/>
                </a:solidFill>
                <a:latin typeface="Times New Roman Tj" pitchFamily="18" charset="-52"/>
              </a:rPr>
              <a:t>26-уми  сентябри соли 1999; </a:t>
            </a:r>
          </a:p>
          <a:p>
            <a:pPr algn="just"/>
            <a:r>
              <a:rPr lang="ru-RU" sz="2000" dirty="0" smtClean="0">
                <a:solidFill>
                  <a:srgbClr val="FF0000"/>
                </a:solidFill>
                <a:latin typeface="Times New Roman Tj" pitchFamily="18" charset="-52"/>
              </a:rPr>
              <a:t>22-юми июни соли 2003; </a:t>
            </a:r>
          </a:p>
          <a:p>
            <a:pPr algn="just"/>
            <a:r>
              <a:rPr lang="ru-RU" sz="2000" dirty="0" smtClean="0">
                <a:solidFill>
                  <a:srgbClr val="FF0000"/>
                </a:solidFill>
                <a:latin typeface="Times New Roman Tj" pitchFamily="18" charset="-52"/>
              </a:rPr>
              <a:t>22-юми майи соли 2016.</a:t>
            </a:r>
          </a:p>
          <a:p>
            <a:pPr algn="ctr"/>
            <a:r>
              <a:rPr lang="ru-RU" sz="2000" b="1" dirty="0" err="1" smtClean="0">
                <a:latin typeface="Times New Roman Tj" pitchFamily="18" charset="-52"/>
              </a:rPr>
              <a:t>Сохтори</a:t>
            </a:r>
            <a:r>
              <a:rPr lang="ru-RU" sz="2000" b="1" dirty="0" smtClean="0">
                <a:latin typeface="Times New Roman Tj" pitchFamily="18" charset="-52"/>
              </a:rPr>
              <a:t> </a:t>
            </a:r>
            <a:r>
              <a:rPr lang="ru-RU" sz="2000" b="1" dirty="0" err="1">
                <a:latin typeface="Times New Roman Tj" pitchFamily="18" charset="-52"/>
              </a:rPr>
              <a:t>Конститутсияи</a:t>
            </a:r>
            <a:r>
              <a:rPr lang="ru-RU" sz="2000" b="1" dirty="0">
                <a:latin typeface="Times New Roman Tj" pitchFamily="18" charset="-52"/>
              </a:rPr>
              <a:t> ҶТ</a:t>
            </a:r>
            <a:r>
              <a:rPr lang="ru-RU" sz="2000" dirty="0">
                <a:latin typeface="Times New Roman Tj" pitchFamily="18" charset="-52"/>
              </a:rPr>
              <a:t> </a:t>
            </a:r>
            <a:endParaRPr lang="ru-RU" sz="2000" dirty="0" smtClean="0">
              <a:latin typeface="Times New Roman Tj" pitchFamily="18" charset="-52"/>
            </a:endParaRPr>
          </a:p>
          <a:p>
            <a:r>
              <a:rPr lang="ru-RU" sz="2000" dirty="0" err="1" smtClean="0">
                <a:latin typeface="Times New Roman Tj" pitchFamily="18" charset="-52"/>
              </a:rPr>
              <a:t>Боби</a:t>
            </a:r>
            <a:r>
              <a:rPr lang="ru-RU" sz="2000" dirty="0" smtClean="0">
                <a:latin typeface="Times New Roman Tj" pitchFamily="18" charset="-52"/>
              </a:rPr>
              <a:t> </a:t>
            </a:r>
            <a:r>
              <a:rPr lang="ru-RU" sz="2000" dirty="0">
                <a:latin typeface="Times New Roman Tj" pitchFamily="18" charset="-52"/>
              </a:rPr>
              <a:t>1. </a:t>
            </a:r>
            <a:r>
              <a:rPr lang="ru-RU" sz="2000" dirty="0" err="1">
                <a:latin typeface="Times New Roman Tj" pitchFamily="18" charset="-52"/>
              </a:rPr>
              <a:t>Асосҳои</a:t>
            </a:r>
            <a:r>
              <a:rPr lang="ru-RU" sz="2000" dirty="0">
                <a:latin typeface="Times New Roman Tj" pitchFamily="18" charset="-52"/>
              </a:rPr>
              <a:t> </a:t>
            </a:r>
            <a:r>
              <a:rPr lang="ru-RU" sz="2000" dirty="0" err="1">
                <a:latin typeface="Times New Roman Tj" pitchFamily="18" charset="-52"/>
              </a:rPr>
              <a:t>сохтори</a:t>
            </a:r>
            <a:r>
              <a:rPr lang="ru-RU" sz="2000" dirty="0">
                <a:latin typeface="Times New Roman Tj" pitchFamily="18" charset="-52"/>
              </a:rPr>
              <a:t> </a:t>
            </a:r>
            <a:r>
              <a:rPr lang="ru-RU" sz="2000" dirty="0" err="1">
                <a:latin typeface="Times New Roman Tj" pitchFamily="18" charset="-52"/>
              </a:rPr>
              <a:t>конститутсионӣ</a:t>
            </a:r>
            <a:r>
              <a:rPr lang="ru-RU" sz="2000" dirty="0">
                <a:latin typeface="Times New Roman Tj" pitchFamily="18" charset="-52"/>
              </a:rPr>
              <a:t> (</a:t>
            </a:r>
            <a:r>
              <a:rPr lang="ru-RU" sz="2000" dirty="0" err="1">
                <a:latin typeface="Times New Roman Tj" pitchFamily="18" charset="-52"/>
              </a:rPr>
              <a:t>моддаҳои</a:t>
            </a:r>
            <a:r>
              <a:rPr lang="ru-RU" sz="2000" dirty="0">
                <a:latin typeface="Times New Roman Tj" pitchFamily="18" charset="-52"/>
              </a:rPr>
              <a:t> 1-13)</a:t>
            </a:r>
          </a:p>
          <a:p>
            <a:pPr lvl="0"/>
            <a:r>
              <a:rPr lang="ru-RU" sz="2000" dirty="0" err="1">
                <a:latin typeface="Times New Roman Tj" pitchFamily="18" charset="-52"/>
              </a:rPr>
              <a:t>Боби</a:t>
            </a:r>
            <a:r>
              <a:rPr lang="ru-RU" sz="2000" dirty="0">
                <a:latin typeface="Times New Roman Tj" pitchFamily="18" charset="-52"/>
              </a:rPr>
              <a:t> 2. </a:t>
            </a:r>
            <a:r>
              <a:rPr lang="ru-RU" sz="2000" dirty="0" err="1">
                <a:latin typeface="Times New Roman Tj" pitchFamily="18" charset="-52"/>
              </a:rPr>
              <a:t>Ҳуқуқ</a:t>
            </a:r>
            <a:r>
              <a:rPr lang="ru-RU" sz="2000" dirty="0">
                <a:latin typeface="Times New Roman Tj" pitchFamily="18" charset="-52"/>
              </a:rPr>
              <a:t>, </a:t>
            </a:r>
            <a:r>
              <a:rPr lang="ru-RU" sz="2000" dirty="0" err="1">
                <a:latin typeface="Times New Roman Tj" pitchFamily="18" charset="-52"/>
              </a:rPr>
              <a:t>озодӣ</a:t>
            </a:r>
            <a:r>
              <a:rPr lang="ru-RU" sz="2000" dirty="0" smtClean="0">
                <a:latin typeface="Times New Roman Tj" pitchFamily="18" charset="-52"/>
              </a:rPr>
              <a:t>, </a:t>
            </a:r>
            <a:r>
              <a:rPr lang="ru-RU" sz="2000" dirty="0" err="1" smtClean="0">
                <a:latin typeface="Times New Roman Tj" pitchFamily="18" charset="-52"/>
              </a:rPr>
              <a:t>вазифаҳои</a:t>
            </a:r>
            <a:r>
              <a:rPr lang="ru-RU" sz="2000" dirty="0" smtClean="0">
                <a:latin typeface="Times New Roman Tj" pitchFamily="18" charset="-52"/>
              </a:rPr>
              <a:t> </a:t>
            </a:r>
            <a:r>
              <a:rPr lang="ru-RU" sz="2000" dirty="0" err="1">
                <a:latin typeface="Times New Roman Tj" pitchFamily="18" charset="-52"/>
              </a:rPr>
              <a:t>асосии</a:t>
            </a:r>
            <a:r>
              <a:rPr lang="ru-RU" sz="2000" dirty="0">
                <a:latin typeface="Times New Roman Tj" pitchFamily="18" charset="-52"/>
              </a:rPr>
              <a:t> </a:t>
            </a:r>
            <a:r>
              <a:rPr lang="ru-RU" sz="2000" dirty="0" err="1">
                <a:latin typeface="Times New Roman Tj" pitchFamily="18" charset="-52"/>
              </a:rPr>
              <a:t>инсон</a:t>
            </a:r>
            <a:r>
              <a:rPr lang="ru-RU" sz="2000" dirty="0">
                <a:latin typeface="Times New Roman Tj" pitchFamily="18" charset="-52"/>
              </a:rPr>
              <a:t> </a:t>
            </a:r>
            <a:r>
              <a:rPr lang="ru-RU" sz="2000" dirty="0" err="1">
                <a:latin typeface="Times New Roman Tj" pitchFamily="18" charset="-52"/>
              </a:rPr>
              <a:t>ва</a:t>
            </a:r>
            <a:r>
              <a:rPr lang="ru-RU" sz="2000" dirty="0">
                <a:latin typeface="Times New Roman Tj" pitchFamily="18" charset="-52"/>
              </a:rPr>
              <a:t> </a:t>
            </a:r>
            <a:r>
              <a:rPr lang="ru-RU" sz="2000" dirty="0" err="1">
                <a:latin typeface="Times New Roman Tj" pitchFamily="18" charset="-52"/>
              </a:rPr>
              <a:t>шаҳрванд</a:t>
            </a:r>
            <a:r>
              <a:rPr lang="ru-RU" sz="2000" dirty="0">
                <a:latin typeface="Times New Roman Tj" pitchFamily="18" charset="-52"/>
              </a:rPr>
              <a:t> (</a:t>
            </a:r>
            <a:r>
              <a:rPr lang="ru-RU" sz="2000" dirty="0" smtClean="0">
                <a:latin typeface="Times New Roman Tj" pitchFamily="18" charset="-52"/>
              </a:rPr>
              <a:t>мод.14-47</a:t>
            </a:r>
            <a:r>
              <a:rPr lang="ru-RU" sz="2000" dirty="0">
                <a:latin typeface="Times New Roman Tj" pitchFamily="18" charset="-52"/>
              </a:rPr>
              <a:t>)</a:t>
            </a:r>
          </a:p>
          <a:p>
            <a:pPr lvl="0"/>
            <a:r>
              <a:rPr lang="ru-RU" sz="2000" dirty="0" err="1">
                <a:latin typeface="Times New Roman Tj" pitchFamily="18" charset="-52"/>
              </a:rPr>
              <a:t>Боби</a:t>
            </a:r>
            <a:r>
              <a:rPr lang="ru-RU" sz="2000" dirty="0">
                <a:latin typeface="Times New Roman Tj" pitchFamily="18" charset="-52"/>
              </a:rPr>
              <a:t> 3. </a:t>
            </a:r>
            <a:r>
              <a:rPr lang="ru-RU" sz="2000" dirty="0" err="1">
                <a:latin typeface="Times New Roman Tj" pitchFamily="18" charset="-52"/>
              </a:rPr>
              <a:t>Маҷлиси</a:t>
            </a:r>
            <a:r>
              <a:rPr lang="ru-RU" sz="2000" dirty="0">
                <a:latin typeface="Times New Roman Tj" pitchFamily="18" charset="-52"/>
              </a:rPr>
              <a:t> </a:t>
            </a:r>
            <a:r>
              <a:rPr lang="ru-RU" sz="2000" dirty="0" err="1">
                <a:latin typeface="Times New Roman Tj" pitchFamily="18" charset="-52"/>
              </a:rPr>
              <a:t>олӣ</a:t>
            </a:r>
            <a:r>
              <a:rPr lang="ru-RU" sz="2000" dirty="0">
                <a:latin typeface="Times New Roman Tj" pitchFamily="18" charset="-52"/>
              </a:rPr>
              <a:t> (</a:t>
            </a:r>
            <a:r>
              <a:rPr lang="ru-RU" sz="2000" dirty="0" err="1">
                <a:latin typeface="Times New Roman Tj" pitchFamily="18" charset="-52"/>
              </a:rPr>
              <a:t>моддаҳои</a:t>
            </a:r>
            <a:r>
              <a:rPr lang="ru-RU" sz="2000" dirty="0">
                <a:latin typeface="Times New Roman Tj" pitchFamily="18" charset="-52"/>
              </a:rPr>
              <a:t> 48-63)</a:t>
            </a:r>
          </a:p>
          <a:p>
            <a:pPr lvl="0"/>
            <a:r>
              <a:rPr lang="ru-RU" sz="2000" dirty="0" err="1">
                <a:latin typeface="Times New Roman Tj" pitchFamily="18" charset="-52"/>
              </a:rPr>
              <a:t>Боби</a:t>
            </a:r>
            <a:r>
              <a:rPr lang="ru-RU" sz="2000" dirty="0">
                <a:latin typeface="Times New Roman Tj" pitchFamily="18" charset="-52"/>
              </a:rPr>
              <a:t> 4. </a:t>
            </a:r>
            <a:r>
              <a:rPr lang="ru-RU" sz="2000" dirty="0" err="1">
                <a:latin typeface="Times New Roman Tj" pitchFamily="18" charset="-52"/>
              </a:rPr>
              <a:t>Президенти</a:t>
            </a:r>
            <a:r>
              <a:rPr lang="ru-RU" sz="2000" dirty="0">
                <a:latin typeface="Times New Roman Tj" pitchFamily="18" charset="-52"/>
              </a:rPr>
              <a:t> </a:t>
            </a:r>
            <a:r>
              <a:rPr lang="ru-RU" sz="2000" dirty="0" err="1">
                <a:latin typeface="Times New Roman Tj" pitchFamily="18" charset="-52"/>
              </a:rPr>
              <a:t>Ҷумҳурии</a:t>
            </a:r>
            <a:r>
              <a:rPr lang="ru-RU" sz="2000" dirty="0">
                <a:latin typeface="Times New Roman Tj" pitchFamily="18" charset="-52"/>
              </a:rPr>
              <a:t> </a:t>
            </a:r>
            <a:r>
              <a:rPr lang="ru-RU" sz="2000" dirty="0" err="1">
                <a:latin typeface="Times New Roman Tj" pitchFamily="18" charset="-52"/>
              </a:rPr>
              <a:t>Тоҷикистон</a:t>
            </a:r>
            <a:r>
              <a:rPr lang="ru-RU" sz="2000" dirty="0">
                <a:latin typeface="Times New Roman Tj" pitchFamily="18" charset="-52"/>
              </a:rPr>
              <a:t> (</a:t>
            </a:r>
            <a:r>
              <a:rPr lang="ru-RU" sz="2000" dirty="0" err="1">
                <a:latin typeface="Times New Roman Tj" pitchFamily="18" charset="-52"/>
              </a:rPr>
              <a:t>моддаҳои</a:t>
            </a:r>
            <a:r>
              <a:rPr lang="ru-RU" sz="2000" dirty="0">
                <a:latin typeface="Times New Roman Tj" pitchFamily="18" charset="-52"/>
              </a:rPr>
              <a:t> 64-72)</a:t>
            </a:r>
          </a:p>
          <a:p>
            <a:pPr lvl="0"/>
            <a:r>
              <a:rPr lang="ru-RU" sz="2000" dirty="0" err="1">
                <a:latin typeface="Times New Roman Tj" pitchFamily="18" charset="-52"/>
              </a:rPr>
              <a:t>Боби</a:t>
            </a:r>
            <a:r>
              <a:rPr lang="ru-RU" sz="2000" dirty="0">
                <a:latin typeface="Times New Roman Tj" pitchFamily="18" charset="-52"/>
              </a:rPr>
              <a:t> 5. </a:t>
            </a:r>
            <a:r>
              <a:rPr lang="ru-RU" sz="2000" dirty="0" err="1">
                <a:latin typeface="Times New Roman Tj" pitchFamily="18" charset="-52"/>
              </a:rPr>
              <a:t>Ҳукумати</a:t>
            </a:r>
            <a:r>
              <a:rPr lang="ru-RU" sz="2000" dirty="0">
                <a:latin typeface="Times New Roman Tj" pitchFamily="18" charset="-52"/>
              </a:rPr>
              <a:t> </a:t>
            </a:r>
            <a:r>
              <a:rPr lang="ru-RU" sz="2000" dirty="0" err="1">
                <a:latin typeface="Times New Roman Tj" pitchFamily="18" charset="-52"/>
              </a:rPr>
              <a:t>Ҷумҳурии</a:t>
            </a:r>
            <a:r>
              <a:rPr lang="ru-RU" sz="2000" dirty="0">
                <a:latin typeface="Times New Roman Tj" pitchFamily="18" charset="-52"/>
              </a:rPr>
              <a:t> </a:t>
            </a:r>
            <a:r>
              <a:rPr lang="ru-RU" sz="2000" dirty="0" err="1">
                <a:latin typeface="Times New Roman Tj" pitchFamily="18" charset="-52"/>
              </a:rPr>
              <a:t>Тоҷикистон</a:t>
            </a:r>
            <a:r>
              <a:rPr lang="ru-RU" sz="2000" dirty="0">
                <a:latin typeface="Times New Roman Tj" pitchFamily="18" charset="-52"/>
              </a:rPr>
              <a:t> (</a:t>
            </a:r>
            <a:r>
              <a:rPr lang="ru-RU" sz="2000" dirty="0" err="1">
                <a:latin typeface="Times New Roman Tj" pitchFamily="18" charset="-52"/>
              </a:rPr>
              <a:t>моддаҳои</a:t>
            </a:r>
            <a:r>
              <a:rPr lang="ru-RU" sz="2000" dirty="0">
                <a:latin typeface="Times New Roman Tj" pitchFamily="18" charset="-52"/>
              </a:rPr>
              <a:t> 73-75)</a:t>
            </a:r>
          </a:p>
          <a:p>
            <a:pPr lvl="0"/>
            <a:r>
              <a:rPr lang="ru-RU" sz="2000" dirty="0" err="1">
                <a:latin typeface="Times New Roman Tj" pitchFamily="18" charset="-52"/>
              </a:rPr>
              <a:t>Боби</a:t>
            </a:r>
            <a:r>
              <a:rPr lang="ru-RU" sz="2000" dirty="0">
                <a:latin typeface="Times New Roman Tj" pitchFamily="18" charset="-52"/>
              </a:rPr>
              <a:t> 6. </a:t>
            </a:r>
            <a:r>
              <a:rPr lang="ru-RU" sz="2000" dirty="0" err="1" smtClean="0">
                <a:latin typeface="Times New Roman Tj" pitchFamily="18" charset="-52"/>
              </a:rPr>
              <a:t>Ма</a:t>
            </a:r>
            <a:r>
              <a:rPr lang="tg-Cyrl-TJ" sz="2000" dirty="0" err="1" smtClean="0">
                <a:latin typeface="Times New Roman Tj" pitchFamily="18" charset="-52"/>
              </a:rPr>
              <a:t>қомоти</a:t>
            </a:r>
            <a:r>
              <a:rPr lang="tg-Cyrl-TJ" sz="2000" dirty="0" smtClean="0">
                <a:latin typeface="Times New Roman Tj" pitchFamily="18" charset="-52"/>
              </a:rPr>
              <a:t> маҳаллии ҳокимияти давлатӣ  </a:t>
            </a:r>
            <a:r>
              <a:rPr lang="ru-RU" sz="2000" dirty="0" smtClean="0">
                <a:latin typeface="Times New Roman Tj" pitchFamily="18" charset="-52"/>
              </a:rPr>
              <a:t>(</a:t>
            </a:r>
            <a:r>
              <a:rPr lang="ru-RU" sz="2000" dirty="0" err="1" smtClean="0">
                <a:latin typeface="Times New Roman Tj" pitchFamily="18" charset="-52"/>
              </a:rPr>
              <a:t>моддаҳои</a:t>
            </a:r>
            <a:r>
              <a:rPr lang="ru-RU" sz="2000" dirty="0" smtClean="0">
                <a:latin typeface="Times New Roman Tj" pitchFamily="18" charset="-52"/>
              </a:rPr>
              <a:t> </a:t>
            </a:r>
            <a:r>
              <a:rPr lang="ru-RU" sz="2000" dirty="0">
                <a:latin typeface="Times New Roman Tj" pitchFamily="18" charset="-52"/>
              </a:rPr>
              <a:t>76-80)</a:t>
            </a:r>
          </a:p>
          <a:p>
            <a:pPr lvl="0"/>
            <a:r>
              <a:rPr lang="ru-RU" sz="2000" dirty="0" err="1">
                <a:latin typeface="Times New Roman Tj" pitchFamily="18" charset="-52"/>
              </a:rPr>
              <a:t>Боби</a:t>
            </a:r>
            <a:r>
              <a:rPr lang="ru-RU" sz="2000" dirty="0">
                <a:latin typeface="Times New Roman Tj" pitchFamily="18" charset="-52"/>
              </a:rPr>
              <a:t> 7. </a:t>
            </a:r>
            <a:r>
              <a:rPr lang="ru-RU" sz="2000" dirty="0" err="1">
                <a:latin typeface="Times New Roman Tj" pitchFamily="18" charset="-52"/>
              </a:rPr>
              <a:t>Вилояти</a:t>
            </a:r>
            <a:r>
              <a:rPr lang="ru-RU" sz="2000" dirty="0">
                <a:latin typeface="Times New Roman Tj" pitchFamily="18" charset="-52"/>
              </a:rPr>
              <a:t> </a:t>
            </a:r>
            <a:r>
              <a:rPr lang="ru-RU" sz="2000" dirty="0" err="1">
                <a:latin typeface="Times New Roman Tj" pitchFamily="18" charset="-52"/>
              </a:rPr>
              <a:t>Мухтори</a:t>
            </a:r>
            <a:r>
              <a:rPr lang="ru-RU" sz="2000" dirty="0">
                <a:latin typeface="Times New Roman Tj" pitchFamily="18" charset="-52"/>
              </a:rPr>
              <a:t> </a:t>
            </a:r>
            <a:r>
              <a:rPr lang="ru-RU" sz="2000" dirty="0" err="1">
                <a:latin typeface="Times New Roman Tj" pitchFamily="18" charset="-52"/>
              </a:rPr>
              <a:t>Кӯҳистони</a:t>
            </a:r>
            <a:r>
              <a:rPr lang="ru-RU" sz="2000" dirty="0">
                <a:latin typeface="Times New Roman Tj" pitchFamily="18" charset="-52"/>
              </a:rPr>
              <a:t> </a:t>
            </a:r>
            <a:r>
              <a:rPr lang="ru-RU" sz="2000" dirty="0" err="1">
                <a:latin typeface="Times New Roman Tj" pitchFamily="18" charset="-52"/>
              </a:rPr>
              <a:t>Бадахшон</a:t>
            </a:r>
            <a:r>
              <a:rPr lang="ru-RU" sz="2000" dirty="0">
                <a:latin typeface="Times New Roman Tj" pitchFamily="18" charset="-52"/>
              </a:rPr>
              <a:t> (</a:t>
            </a:r>
            <a:r>
              <a:rPr lang="ru-RU" sz="2000" dirty="0" err="1">
                <a:latin typeface="Times New Roman Tj" pitchFamily="18" charset="-52"/>
              </a:rPr>
              <a:t>моддаҳои</a:t>
            </a:r>
            <a:r>
              <a:rPr lang="ru-RU" sz="2000" dirty="0">
                <a:latin typeface="Times New Roman Tj" pitchFamily="18" charset="-52"/>
              </a:rPr>
              <a:t> 81-83)</a:t>
            </a:r>
          </a:p>
          <a:p>
            <a:pPr lvl="0"/>
            <a:r>
              <a:rPr lang="ru-RU" sz="2000" dirty="0" err="1">
                <a:latin typeface="Times New Roman Tj" pitchFamily="18" charset="-52"/>
              </a:rPr>
              <a:t>Боби</a:t>
            </a:r>
            <a:r>
              <a:rPr lang="ru-RU" sz="2000" dirty="0">
                <a:latin typeface="Times New Roman Tj" pitchFamily="18" charset="-52"/>
              </a:rPr>
              <a:t> 8. Суд (</a:t>
            </a:r>
            <a:r>
              <a:rPr lang="ru-RU" sz="2000" dirty="0" err="1">
                <a:latin typeface="Times New Roman Tj" pitchFamily="18" charset="-52"/>
              </a:rPr>
              <a:t>моддаҳои</a:t>
            </a:r>
            <a:r>
              <a:rPr lang="ru-RU" sz="2000" dirty="0">
                <a:latin typeface="Times New Roman Tj" pitchFamily="18" charset="-52"/>
              </a:rPr>
              <a:t> 84-92)</a:t>
            </a:r>
          </a:p>
          <a:p>
            <a:pPr lvl="0"/>
            <a:r>
              <a:rPr lang="ru-RU" sz="2000" dirty="0" err="1">
                <a:latin typeface="Times New Roman Tj" pitchFamily="18" charset="-52"/>
              </a:rPr>
              <a:t>Боби</a:t>
            </a:r>
            <a:r>
              <a:rPr lang="ru-RU" sz="2000" dirty="0">
                <a:latin typeface="Times New Roman Tj" pitchFamily="18" charset="-52"/>
              </a:rPr>
              <a:t> 9. Прокуратура (</a:t>
            </a:r>
            <a:r>
              <a:rPr lang="ru-RU" sz="2000" dirty="0" err="1">
                <a:latin typeface="Times New Roman Tj" pitchFamily="18" charset="-52"/>
              </a:rPr>
              <a:t>моддаҳои</a:t>
            </a:r>
            <a:r>
              <a:rPr lang="ru-RU" sz="2000" dirty="0">
                <a:latin typeface="Times New Roman Tj" pitchFamily="18" charset="-52"/>
              </a:rPr>
              <a:t> 93-97)</a:t>
            </a:r>
          </a:p>
          <a:p>
            <a:pPr lvl="0"/>
            <a:r>
              <a:rPr lang="ru-RU" sz="2000" dirty="0" err="1">
                <a:latin typeface="Times New Roman Tj" pitchFamily="18" charset="-52"/>
              </a:rPr>
              <a:t>Боби</a:t>
            </a:r>
            <a:r>
              <a:rPr lang="ru-RU" sz="2000" dirty="0">
                <a:latin typeface="Times New Roman Tj" pitchFamily="18" charset="-52"/>
              </a:rPr>
              <a:t> 10. </a:t>
            </a:r>
            <a:r>
              <a:rPr lang="ru-RU" sz="2000" dirty="0" err="1">
                <a:latin typeface="Times New Roman Tj" pitchFamily="18" charset="-52"/>
              </a:rPr>
              <a:t>Тартиби</a:t>
            </a:r>
            <a:r>
              <a:rPr lang="ru-RU" sz="2000" dirty="0">
                <a:latin typeface="Times New Roman Tj" pitchFamily="18" charset="-52"/>
              </a:rPr>
              <a:t> </a:t>
            </a:r>
            <a:r>
              <a:rPr lang="ru-RU" sz="2000" dirty="0" err="1">
                <a:latin typeface="Times New Roman Tj" pitchFamily="18" charset="-52"/>
              </a:rPr>
              <a:t>тағйири</a:t>
            </a:r>
            <a:r>
              <a:rPr lang="ru-RU" sz="2000" dirty="0">
                <a:latin typeface="Times New Roman Tj" pitchFamily="18" charset="-52"/>
              </a:rPr>
              <a:t> </a:t>
            </a:r>
            <a:r>
              <a:rPr lang="ru-RU" sz="2000" dirty="0" err="1">
                <a:latin typeface="Times New Roman Tj" pitchFamily="18" charset="-52"/>
              </a:rPr>
              <a:t>конститутсия</a:t>
            </a:r>
            <a:r>
              <a:rPr lang="ru-RU" sz="2000" dirty="0">
                <a:latin typeface="Times New Roman Tj" pitchFamily="18" charset="-52"/>
              </a:rPr>
              <a:t> (</a:t>
            </a:r>
            <a:r>
              <a:rPr lang="ru-RU" sz="2000" dirty="0" err="1">
                <a:latin typeface="Times New Roman Tj" pitchFamily="18" charset="-52"/>
              </a:rPr>
              <a:t>моддаҳои</a:t>
            </a:r>
            <a:r>
              <a:rPr lang="ru-RU" sz="2000" dirty="0">
                <a:latin typeface="Times New Roman Tj" pitchFamily="18" charset="-52"/>
              </a:rPr>
              <a:t> 98-100)</a:t>
            </a:r>
          </a:p>
        </p:txBody>
      </p:sp>
    </p:spTree>
    <p:extLst>
      <p:ext uri="{BB962C8B-B14F-4D97-AF65-F5344CB8AC3E}">
        <p14:creationId xmlns:p14="http://schemas.microsoft.com/office/powerpoint/2010/main" val="4221592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526</TotalTime>
  <Words>151</Words>
  <Application>Microsoft Office PowerPoint</Application>
  <PresentationFormat>Экран (4:3)</PresentationFormat>
  <Paragraphs>49</Paragraphs>
  <Slides>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42</cp:revision>
  <dcterms:created xsi:type="dcterms:W3CDTF">2022-09-07T09:18:52Z</dcterms:created>
  <dcterms:modified xsi:type="dcterms:W3CDTF">2025-11-05T02:18:45Z</dcterms:modified>
</cp:coreProperties>
</file>